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60" r:id="rId3"/>
    <p:sldId id="258" r:id="rId4"/>
    <p:sldId id="279" r:id="rId5"/>
    <p:sldId id="280" r:id="rId6"/>
    <p:sldId id="278" r:id="rId7"/>
    <p:sldId id="266" r:id="rId8"/>
    <p:sldId id="257" r:id="rId9"/>
    <p:sldId id="259" r:id="rId10"/>
    <p:sldId id="267" r:id="rId11"/>
    <p:sldId id="268" r:id="rId12"/>
    <p:sldId id="282" r:id="rId13"/>
    <p:sldId id="276" r:id="rId14"/>
    <p:sldId id="283" r:id="rId15"/>
    <p:sldId id="277" r:id="rId16"/>
    <p:sldId id="269" r:id="rId17"/>
    <p:sldId id="284" r:id="rId18"/>
    <p:sldId id="285" r:id="rId19"/>
    <p:sldId id="287" r:id="rId20"/>
    <p:sldId id="289" r:id="rId21"/>
    <p:sldId id="291" r:id="rId22"/>
    <p:sldId id="272" r:id="rId23"/>
    <p:sldId id="274" r:id="rId24"/>
    <p:sldId id="301" r:id="rId25"/>
    <p:sldId id="270" r:id="rId26"/>
    <p:sldId id="292" r:id="rId27"/>
    <p:sldId id="302" r:id="rId28"/>
    <p:sldId id="294" r:id="rId29"/>
    <p:sldId id="293" r:id="rId30"/>
    <p:sldId id="300" r:id="rId31"/>
    <p:sldId id="295" r:id="rId32"/>
    <p:sldId id="296" r:id="rId33"/>
    <p:sldId id="275" r:id="rId34"/>
    <p:sldId id="297" r:id="rId35"/>
    <p:sldId id="299" r:id="rId36"/>
    <p:sldId id="29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na priya Rajaganapathy" initials="MR" lastIdx="1" clrIdx="0">
    <p:extLst>
      <p:ext uri="{19B8F6BF-5375-455C-9EA6-DF929625EA0E}">
        <p15:presenceInfo xmlns:p15="http://schemas.microsoft.com/office/powerpoint/2012/main" userId="7dae53ed0c9692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058" autoAdjust="0"/>
  </p:normalViewPr>
  <p:slideViewPr>
    <p:cSldViewPr snapToGrid="0">
      <p:cViewPr>
        <p:scale>
          <a:sx n="75" d="100"/>
          <a:sy n="75" d="100"/>
        </p:scale>
        <p:origin x="324" y="-3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4T10:14:59.151"/>
    </inkml:context>
    <inkml:brush xml:id="br0">
      <inkml:brushProperty name="width" value="0.2" units="cm"/>
      <inkml:brushProperty name="height" value="0.2" units="cm"/>
      <inkml:brushProperty name="color" value="#F8F8F8"/>
    </inkml:brush>
  </inkml:definitions>
  <inkml:trace contextRef="#ctx0" brushRef="#br0">940 95 24575,'-40'-2'0,"-66"-12"0,-14 0 0,-206 14 0,290 3 0,-1 3 0,1 0 0,0 3 0,0 0 0,-51 23 0,82-30 0,-1 0 0,1 0 0,0-1 0,-1 0 0,1 0 0,-1 0 0,-9 0 0,14-1 0,0 0 0,0 0 0,0 0 0,-1-1 0,1 1 0,0 0 0,0-1 0,0 1 0,0-1 0,0 1 0,0-1 0,0 1 0,0-1 0,0 0 0,0 1 0,0-1 0,0 0 0,1 0 0,-1 0 0,0 0 0,1 0 0,-1 0 0,0 0 0,1 0 0,-1 0 0,1 0 0,-1 0 0,1 0 0,0 0 0,-1 0 0,1 0 0,0-1 0,0 1 0,0 0 0,0 0 0,0 0 0,0 0 0,0-1 0,0 1 0,1 0 0,-1 0 0,0 0 0,1-2 0,0-1 0,0 0 0,0 0 0,0 1 0,0-1 0,1 0 0,0 0 0,0 1 0,0-1 0,0 1 0,0-1 0,1 1 0,-1 0 0,1 0 0,5-5 0,-2 4 0,0 0 0,0 0 0,1 1 0,-1-1 0,1 1 0,0 0 0,11-2 0,5 0 0,1 1 0,0 1 0,46 0 0,-37 3 0,122 5 0,-148-4 0,1 0 0,-1 1 0,0 0 0,0 1 0,0-1 0,0 1 0,0 1 0,0-1 0,-1 1 0,0 0 0,0 1 0,0 0 0,0 0 0,-1 0 0,1 0 0,-1 1 0,-1 0 0,1 0 0,-1 0 0,0 0 0,0 1 0,-1 0 0,0 0 0,0 0 0,-1 0 0,0 0 0,0 0 0,0 1 0,-1-1 0,0 1 0,-1-1 0,0 9 0,0-13 0,0 0 0,-1 0 0,0 0 0,1 0 0,-1 0 0,0 0 0,0 0 0,-1 0 0,1 0 0,-1 0 0,1-1 0,-1 1 0,0 0 0,0-1 0,-3 3 0,1-1 0,0 0 0,-1-1 0,0 0 0,1 0 0,-1 0 0,-1 0 0,-9 3 0,-1-1 0,1-1 0,-1-1 0,0-1 0,-1 0 0,-15 0 0,-163-5 0,190 3 0,0-1 0,0 0 0,0 0 0,-9-2 0,14 2 0,-1 1 0,1 0 0,-1 0 0,1 0 0,0 0 0,-1-1 0,1 1 0,0 0 0,-1-1 0,1 1 0,0 0 0,-1 0 0,1-1 0,0 1 0,0 0 0,-1-1 0,1 1 0,0-1 0,0 1 0,-1 0 0,1-1 0,0 1 0,0-1 0,0 1 0,0-1 0,0 0 0,0 0 0,1 0 0,-1 0 0,0 1 0,1-1 0,-1 0 0,1 0 0,-1 0 0,1 1 0,0-1 0,-1 0 0,1 0 0,0 1 0,-1-1 0,1 1 0,0-1 0,1 0 0,5-3 0,0-1 0,1 1 0,0 1 0,-1 0 0,1 0 0,1 0 0,-1 1 0,0 0 0,16-1 0,9 1 0,39 2 0,-46 0 0,22 0 0,-12-1 0,-1 2 0,0 2 0,47 8 0,-21 1-1365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6445A-89D8-4CEC-A2AD-C88D0D90967C}" type="datetimeFigureOut">
              <a:rPr lang="en-IN" smtClean="0"/>
              <a:t>25-03-2024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B2618-B57E-4CCE-AA4C-D3CF87BD998D}" type="slidenum">
              <a:rPr lang="en-IN" smtClean="0"/>
              <a:t>‹#›</a:t>
            </a:fld>
            <a:endParaRPr lang="en-IN"/>
          </a:p>
        </p:txBody>
      </p:sp>
    </p:spTree>
    <p:extLst>
      <p:ext uri="{BB962C8B-B14F-4D97-AF65-F5344CB8AC3E}">
        <p14:creationId xmlns:p14="http://schemas.microsoft.com/office/powerpoint/2010/main" val="3012616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3/25/2024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3/25/2024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ieeexplore.ieee.org/document/10337622"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BCF1-EBEB-7B8B-F7B0-102ADC05F3D4}"/>
              </a:ext>
            </a:extLst>
          </p:cNvPr>
          <p:cNvSpPr>
            <a:spLocks noGrp="1"/>
          </p:cNvSpPr>
          <p:nvPr>
            <p:ph type="ctrTitle"/>
          </p:nvPr>
        </p:nvSpPr>
        <p:spPr>
          <a:xfrm>
            <a:off x="2505074" y="989275"/>
            <a:ext cx="8791575" cy="1362635"/>
          </a:xfrm>
        </p:spPr>
        <p:txBody>
          <a:bodyPr>
            <a:normAutofit/>
          </a:bodyPr>
          <a:lstStyle/>
          <a:p>
            <a:r>
              <a:rPr lang="en-US" sz="3600" b="1" dirty="0"/>
              <a:t>PREDICTION OF LIVER CIRRHOSIS  AND               		   KIDNEY DISEASE </a:t>
            </a:r>
            <a:endParaRPr lang="en-IN" sz="3200" dirty="0"/>
          </a:p>
        </p:txBody>
      </p:sp>
      <p:sp>
        <p:nvSpPr>
          <p:cNvPr id="3" name="TextBox 2">
            <a:extLst>
              <a:ext uri="{FF2B5EF4-FFF2-40B4-BE49-F238E27FC236}">
                <a16:creationId xmlns:a16="http://schemas.microsoft.com/office/drawing/2014/main" id="{2224A338-2FF5-1176-30A5-E5F6E8A67661}"/>
              </a:ext>
            </a:extLst>
          </p:cNvPr>
          <p:cNvSpPr txBox="1"/>
          <p:nvPr/>
        </p:nvSpPr>
        <p:spPr>
          <a:xfrm>
            <a:off x="6272211" y="4654886"/>
            <a:ext cx="5763746" cy="120032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TEAM MEMBERS : Indhumathi V (211420104101)             				  </a:t>
            </a:r>
            <a:r>
              <a:rPr lang="en-IN" dirty="0" err="1">
                <a:latin typeface="Times New Roman" panose="02020603050405020304" pitchFamily="18" charset="0"/>
                <a:cs typeface="Times New Roman" panose="02020603050405020304" pitchFamily="18" charset="0"/>
              </a:rPr>
              <a:t>Dheeksha</a:t>
            </a:r>
            <a:r>
              <a:rPr lang="en-IN" dirty="0">
                <a:latin typeface="Times New Roman" panose="02020603050405020304" pitchFamily="18" charset="0"/>
                <a:cs typeface="Times New Roman" panose="02020603050405020304" pitchFamily="18" charset="0"/>
              </a:rPr>
              <a:t> J (211420104063)</a:t>
            </a:r>
          </a:p>
          <a:p>
            <a:r>
              <a:rPr lang="en-IN" dirty="0">
                <a:latin typeface="Times New Roman" panose="02020603050405020304" pitchFamily="18" charset="0"/>
                <a:cs typeface="Times New Roman" panose="02020603050405020304" pitchFamily="18" charset="0"/>
              </a:rPr>
              <a:t>				  Mohana priya S R (211420104164)</a:t>
            </a:r>
          </a:p>
          <a:p>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F87BDB6-EE13-F2AF-4C06-566F22DDF92E}"/>
              </a:ext>
            </a:extLst>
          </p:cNvPr>
          <p:cNvSpPr txBox="1"/>
          <p:nvPr/>
        </p:nvSpPr>
        <p:spPr>
          <a:xfrm>
            <a:off x="3171265" y="2710062"/>
            <a:ext cx="640707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SDG GOAL :GOOD HEALTH AND WELL BEING (GOAL 3)</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C9AB617-4C66-DC3F-2800-1E248C6D51CA}"/>
              </a:ext>
            </a:extLst>
          </p:cNvPr>
          <p:cNvSpPr txBox="1"/>
          <p:nvPr/>
        </p:nvSpPr>
        <p:spPr>
          <a:xfrm>
            <a:off x="6272211" y="4182676"/>
            <a:ext cx="509905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PROJECT GUIDE  : Mrs </a:t>
            </a:r>
            <a:r>
              <a:rPr lang="en-IN" dirty="0" err="1">
                <a:latin typeface="Times New Roman" panose="02020603050405020304" pitchFamily="18" charset="0"/>
                <a:cs typeface="Times New Roman" panose="02020603050405020304" pitchFamily="18" charset="0"/>
              </a:rPr>
              <a:t>P.Vijayalakshmi.M.Tech</a:t>
            </a:r>
            <a:r>
              <a:rPr lang="en-IN"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8B39E9ED-1481-38F5-905A-F6CB95D64E1E}"/>
              </a:ext>
            </a:extLst>
          </p:cNvPr>
          <p:cNvSpPr txBox="1"/>
          <p:nvPr/>
        </p:nvSpPr>
        <p:spPr>
          <a:xfrm>
            <a:off x="6272211" y="3778607"/>
            <a:ext cx="4630655" cy="400110"/>
          </a:xfrm>
          <a:prstGeom prst="rect">
            <a:avLst/>
          </a:prstGeom>
          <a:noFill/>
        </p:spPr>
        <p:txBody>
          <a:bodyPr wrap="square" rtlCol="0">
            <a:spAutoFit/>
          </a:bodyPr>
          <a:lstStyle/>
          <a:p>
            <a:r>
              <a:rPr lang="en-IN" sz="2000" dirty="0"/>
              <a:t>BATCH NO    	: A12</a:t>
            </a:r>
          </a:p>
        </p:txBody>
      </p:sp>
    </p:spTree>
    <p:extLst>
      <p:ext uri="{BB962C8B-B14F-4D97-AF65-F5344CB8AC3E}">
        <p14:creationId xmlns:p14="http://schemas.microsoft.com/office/powerpoint/2010/main" val="1880017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C4DD9-2941-1FE2-7394-835178D68A25}"/>
              </a:ext>
            </a:extLst>
          </p:cNvPr>
          <p:cNvSpPr>
            <a:spLocks noGrp="1"/>
          </p:cNvSpPr>
          <p:nvPr>
            <p:ph type="title"/>
          </p:nvPr>
        </p:nvSpPr>
        <p:spPr>
          <a:xfrm>
            <a:off x="1281953" y="322636"/>
            <a:ext cx="9308258" cy="986211"/>
          </a:xfrm>
        </p:spPr>
        <p:txBody>
          <a:bodyPr/>
          <a:lstStyle/>
          <a:p>
            <a:r>
              <a:rPr lang="en-IN" dirty="0">
                <a:solidFill>
                  <a:schemeClr val="bg1"/>
                </a:solidFill>
              </a:rPr>
              <a:t>SYSTEM ARCHITECTURE</a:t>
            </a:r>
          </a:p>
        </p:txBody>
      </p:sp>
      <p:sp>
        <p:nvSpPr>
          <p:cNvPr id="4" name="Title 5">
            <a:extLst>
              <a:ext uri="{FF2B5EF4-FFF2-40B4-BE49-F238E27FC236}">
                <a16:creationId xmlns:a16="http://schemas.microsoft.com/office/drawing/2014/main" id="{04330F92-89FA-1CC9-DF05-A68D2752F4D0}"/>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IN" dirty="0"/>
          </a:p>
        </p:txBody>
      </p:sp>
      <p:grpSp>
        <p:nvGrpSpPr>
          <p:cNvPr id="3" name="Group 2">
            <a:extLst>
              <a:ext uri="{FF2B5EF4-FFF2-40B4-BE49-F238E27FC236}">
                <a16:creationId xmlns:a16="http://schemas.microsoft.com/office/drawing/2014/main" id="{0DEF9F62-6C90-7044-D90B-BFC6E6D19436}"/>
              </a:ext>
            </a:extLst>
          </p:cNvPr>
          <p:cNvGrpSpPr>
            <a:grpSpLocks/>
          </p:cNvGrpSpPr>
          <p:nvPr/>
        </p:nvGrpSpPr>
        <p:grpSpPr bwMode="auto">
          <a:xfrm>
            <a:off x="1600201" y="1209675"/>
            <a:ext cx="8791574" cy="4829175"/>
            <a:chOff x="1050" y="237"/>
            <a:chExt cx="9081" cy="5527"/>
          </a:xfrm>
        </p:grpSpPr>
        <p:pic>
          <p:nvPicPr>
            <p:cNvPr id="1027" name="Picture 3">
              <a:extLst>
                <a:ext uri="{FF2B5EF4-FFF2-40B4-BE49-F238E27FC236}">
                  <a16:creationId xmlns:a16="http://schemas.microsoft.com/office/drawing/2014/main" id="{4644A973-A914-40D9-7D01-4473D36BD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 y="600"/>
              <a:ext cx="8741" cy="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4BA67076-571D-C90B-4ACC-CC2D71DE1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 y="236"/>
              <a:ext cx="7354" cy="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C5B2B3D-01CF-3C98-7C39-2204F4540A1B}"/>
                </a:ext>
              </a:extLst>
            </p:cNvPr>
            <p:cNvSpPr>
              <a:spLocks noChangeArrowheads="1"/>
            </p:cNvSpPr>
            <p:nvPr/>
          </p:nvSpPr>
          <p:spPr bwMode="auto">
            <a:xfrm>
              <a:off x="9871" y="2075"/>
              <a:ext cx="252" cy="981"/>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BA1C314-6EB4-F311-E3A2-059CF19953A1}"/>
                  </a:ext>
                </a:extLst>
              </p14:cNvPr>
              <p14:cNvContentPartPr/>
              <p14:nvPr/>
            </p14:nvContentPartPr>
            <p14:xfrm>
              <a:off x="3101623" y="5060400"/>
              <a:ext cx="338400" cy="100800"/>
            </p14:xfrm>
          </p:contentPart>
        </mc:Choice>
        <mc:Fallback xmlns="">
          <p:pic>
            <p:nvPicPr>
              <p:cNvPr id="5" name="Ink 4">
                <a:extLst>
                  <a:ext uri="{FF2B5EF4-FFF2-40B4-BE49-F238E27FC236}">
                    <a16:creationId xmlns:a16="http://schemas.microsoft.com/office/drawing/2014/main" id="{9BA1C314-6EB4-F311-E3A2-059CF19953A1}"/>
                  </a:ext>
                </a:extLst>
              </p:cNvPr>
              <p:cNvPicPr/>
              <p:nvPr/>
            </p:nvPicPr>
            <p:blipFill>
              <a:blip r:embed="rId5"/>
              <a:stretch>
                <a:fillRect/>
              </a:stretch>
            </p:blipFill>
            <p:spPr>
              <a:xfrm>
                <a:off x="3065983" y="5024400"/>
                <a:ext cx="410040" cy="172440"/>
              </a:xfrm>
              <a:prstGeom prst="rect">
                <a:avLst/>
              </a:prstGeom>
            </p:spPr>
          </p:pic>
        </mc:Fallback>
      </mc:AlternateContent>
      <p:sp>
        <p:nvSpPr>
          <p:cNvPr id="8" name="TextBox 7">
            <a:extLst>
              <a:ext uri="{FF2B5EF4-FFF2-40B4-BE49-F238E27FC236}">
                <a16:creationId xmlns:a16="http://schemas.microsoft.com/office/drawing/2014/main" id="{ABD3C454-84EE-FBA5-7362-3B30B906203A}"/>
              </a:ext>
            </a:extLst>
          </p:cNvPr>
          <p:cNvSpPr txBox="1"/>
          <p:nvPr/>
        </p:nvSpPr>
        <p:spPr>
          <a:xfrm>
            <a:off x="3101622" y="4875734"/>
            <a:ext cx="1851377" cy="285466"/>
          </a:xfrm>
          <a:prstGeom prst="rect">
            <a:avLst/>
          </a:prstGeom>
          <a:noFill/>
        </p:spPr>
        <p:txBody>
          <a:bodyPr wrap="square" rtlCol="0">
            <a:spAutoFit/>
          </a:bodyPr>
          <a:lstStyle/>
          <a:p>
            <a:r>
              <a:rPr lang="en-US" sz="1200" dirty="0" err="1">
                <a:solidFill>
                  <a:schemeClr val="bg1"/>
                </a:solidFill>
                <a:latin typeface="Arial" panose="020B0604020202020204" pitchFamily="34" charset="0"/>
                <a:cs typeface="Arial" panose="020B0604020202020204" pitchFamily="34" charset="0"/>
              </a:rPr>
              <a:t>django</a:t>
            </a:r>
            <a:endParaRPr lang="en-IN"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383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ABCE-74D3-1379-B630-B77C20B2E271}"/>
              </a:ext>
            </a:extLst>
          </p:cNvPr>
          <p:cNvSpPr>
            <a:spLocks noGrp="1"/>
          </p:cNvSpPr>
          <p:nvPr>
            <p:ph type="title"/>
          </p:nvPr>
        </p:nvSpPr>
        <p:spPr>
          <a:xfrm>
            <a:off x="1141413" y="333375"/>
            <a:ext cx="9905998" cy="866775"/>
          </a:xfrm>
        </p:spPr>
        <p:txBody>
          <a:bodyPr>
            <a:normAutofit/>
          </a:bodyPr>
          <a:lstStyle/>
          <a:p>
            <a:r>
              <a:rPr lang="en-IN" dirty="0">
                <a:solidFill>
                  <a:schemeClr val="bg1"/>
                </a:solidFill>
              </a:rPr>
              <a:t>DATASET DESCRIPTION</a:t>
            </a:r>
          </a:p>
        </p:txBody>
      </p:sp>
      <p:sp>
        <p:nvSpPr>
          <p:cNvPr id="3" name="Content Placeholder 2">
            <a:extLst>
              <a:ext uri="{FF2B5EF4-FFF2-40B4-BE49-F238E27FC236}">
                <a16:creationId xmlns:a16="http://schemas.microsoft.com/office/drawing/2014/main" id="{5B74216C-54F0-3180-A5C7-C00EB54BA2AA}"/>
              </a:ext>
            </a:extLst>
          </p:cNvPr>
          <p:cNvSpPr>
            <a:spLocks noGrp="1"/>
          </p:cNvSpPr>
          <p:nvPr>
            <p:ph idx="1"/>
          </p:nvPr>
        </p:nvSpPr>
        <p:spPr>
          <a:xfrm>
            <a:off x="1141412" y="1743075"/>
            <a:ext cx="9905999" cy="4400550"/>
          </a:xfrm>
        </p:spPr>
        <p:txBody>
          <a:bodyPr>
            <a:normAutofit/>
          </a:bodyPr>
          <a:lstStyle/>
          <a:p>
            <a:pPr marL="0" indent="0">
              <a:buNone/>
            </a:pPr>
            <a:r>
              <a:rPr lang="en-IN" sz="1800" dirty="0">
                <a:solidFill>
                  <a:schemeClr val="bg1"/>
                </a:solidFill>
                <a:latin typeface="Times New Roman" panose="02020603050405020304" pitchFamily="18" charset="0"/>
                <a:cs typeface="Times New Roman" panose="02020603050405020304" pitchFamily="18" charset="0"/>
              </a:rPr>
              <a:t>This project uses 2 different dataset to predict liver cirrhosis and kidney disease respectively.</a:t>
            </a:r>
          </a:p>
          <a:p>
            <a:pPr marL="0" indent="0">
              <a:buNone/>
            </a:pPr>
            <a:r>
              <a:rPr lang="en-IN" sz="1800" b="1" dirty="0">
                <a:solidFill>
                  <a:schemeClr val="bg1"/>
                </a:solidFill>
                <a:latin typeface="Times New Roman" panose="02020603050405020304" pitchFamily="18" charset="0"/>
                <a:cs typeface="Times New Roman" panose="02020603050405020304" pitchFamily="18" charset="0"/>
              </a:rPr>
              <a:t>1)Cirrhosis Dataset</a:t>
            </a:r>
          </a:p>
          <a:p>
            <a:pPr marL="0" indent="0" algn="just">
              <a:lnSpc>
                <a:spcPct val="150000"/>
              </a:lnSpc>
              <a:buNone/>
            </a:pPr>
            <a:r>
              <a:rPr lang="en-IN" sz="1800" dirty="0">
                <a:solidFill>
                  <a:schemeClr val="bg1"/>
                </a:solidFill>
                <a:latin typeface="Times New Roman" panose="02020603050405020304" pitchFamily="18" charset="0"/>
                <a:cs typeface="Times New Roman" panose="02020603050405020304" pitchFamily="18" charset="0"/>
              </a:rPr>
              <a:t>  This dataset consists of 8786 records of patients combining those who had cirrhosis and those who are      not having cirrhosis and the dataset attributes include age, gender, region, Weight, height, BMI, Obesity, Waist, Maximum and Minimum Blood pressure, Good </a:t>
            </a:r>
            <a:r>
              <a:rPr lang="en-IN" sz="1800" dirty="0" err="1">
                <a:solidFill>
                  <a:schemeClr val="bg1"/>
                </a:solidFill>
                <a:latin typeface="Times New Roman" panose="02020603050405020304" pitchFamily="18" charset="0"/>
                <a:cs typeface="Times New Roman" panose="02020603050405020304" pitchFamily="18" charset="0"/>
              </a:rPr>
              <a:t>Cholestrol</a:t>
            </a:r>
            <a:r>
              <a:rPr lang="en-IN" sz="1800" dirty="0">
                <a:solidFill>
                  <a:schemeClr val="bg1"/>
                </a:solidFill>
                <a:latin typeface="Times New Roman" panose="02020603050405020304" pitchFamily="18" charset="0"/>
                <a:cs typeface="Times New Roman" panose="02020603050405020304" pitchFamily="18" charset="0"/>
              </a:rPr>
              <a:t>, bad </a:t>
            </a:r>
            <a:r>
              <a:rPr lang="en-IN" sz="1800" dirty="0" err="1">
                <a:solidFill>
                  <a:schemeClr val="bg1"/>
                </a:solidFill>
                <a:latin typeface="Times New Roman" panose="02020603050405020304" pitchFamily="18" charset="0"/>
                <a:cs typeface="Times New Roman" panose="02020603050405020304" pitchFamily="18" charset="0"/>
              </a:rPr>
              <a:t>Cholestrol</a:t>
            </a:r>
            <a:r>
              <a:rPr lang="en-IN" sz="1800" dirty="0">
                <a:solidFill>
                  <a:schemeClr val="bg1"/>
                </a:solidFill>
                <a:latin typeface="Times New Roman" panose="02020603050405020304" pitchFamily="18" charset="0"/>
                <a:cs typeface="Times New Roman" panose="02020603050405020304" pitchFamily="18" charset="0"/>
              </a:rPr>
              <a:t>, Total </a:t>
            </a:r>
            <a:r>
              <a:rPr lang="en-IN" sz="1800" dirty="0" err="1">
                <a:solidFill>
                  <a:schemeClr val="bg1"/>
                </a:solidFill>
                <a:latin typeface="Times New Roman" panose="02020603050405020304" pitchFamily="18" charset="0"/>
                <a:cs typeface="Times New Roman" panose="02020603050405020304" pitchFamily="18" charset="0"/>
              </a:rPr>
              <a:t>Cholestrol</a:t>
            </a:r>
            <a:r>
              <a:rPr lang="en-IN" sz="1800" dirty="0">
                <a:solidFill>
                  <a:schemeClr val="bg1"/>
                </a:solidFill>
                <a:latin typeface="Times New Roman" panose="02020603050405020304" pitchFamily="18" charset="0"/>
                <a:cs typeface="Times New Roman" panose="02020603050405020304" pitchFamily="18" charset="0"/>
              </a:rPr>
              <a:t> , </a:t>
            </a:r>
            <a:r>
              <a:rPr lang="en-IN" sz="1800" dirty="0" err="1">
                <a:solidFill>
                  <a:schemeClr val="bg1"/>
                </a:solidFill>
                <a:latin typeface="Times New Roman" panose="02020603050405020304" pitchFamily="18" charset="0"/>
                <a:cs typeface="Times New Roman" panose="02020603050405020304" pitchFamily="18" charset="0"/>
              </a:rPr>
              <a:t>Dyslipidemia</a:t>
            </a:r>
            <a:r>
              <a:rPr lang="en-IN" sz="1800" dirty="0">
                <a:solidFill>
                  <a:schemeClr val="bg1"/>
                </a:solidFill>
                <a:latin typeface="Times New Roman" panose="02020603050405020304" pitchFamily="18" charset="0"/>
                <a:cs typeface="Times New Roman" panose="02020603050405020304" pitchFamily="18" charset="0"/>
              </a:rPr>
              <a:t> , PVD(Peripheral Vascular Disease), Physical Activity, Alcohol Consumption, Hypertension, Diabetes, Hepatitis , Chronic Fatigue, ALF(Acute Liver Failure).</a:t>
            </a:r>
          </a:p>
          <a:p>
            <a:pPr marL="0" indent="0" algn="just">
              <a:lnSpc>
                <a:spcPct val="150000"/>
              </a:lnSpc>
              <a:buNone/>
            </a:pPr>
            <a:endParaRPr lang="en-IN"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153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4.jpeg">
            <a:extLst>
              <a:ext uri="{FF2B5EF4-FFF2-40B4-BE49-F238E27FC236}">
                <a16:creationId xmlns:a16="http://schemas.microsoft.com/office/drawing/2014/main" id="{6034BEF4-D3F6-D899-E57C-28270574EAA2}"/>
              </a:ext>
            </a:extLst>
          </p:cNvPr>
          <p:cNvPicPr>
            <a:picLocks noChangeAspect="1"/>
          </p:cNvPicPr>
          <p:nvPr/>
        </p:nvPicPr>
        <p:blipFill>
          <a:blip r:embed="rId2" cstate="print"/>
          <a:stretch>
            <a:fillRect/>
          </a:stretch>
        </p:blipFill>
        <p:spPr>
          <a:xfrm>
            <a:off x="3247706" y="4270693"/>
            <a:ext cx="6058535" cy="1840865"/>
          </a:xfrm>
          <a:prstGeom prst="rect">
            <a:avLst/>
          </a:prstGeom>
        </p:spPr>
      </p:pic>
      <p:sp>
        <p:nvSpPr>
          <p:cNvPr id="4" name="TextBox 3">
            <a:extLst>
              <a:ext uri="{FF2B5EF4-FFF2-40B4-BE49-F238E27FC236}">
                <a16:creationId xmlns:a16="http://schemas.microsoft.com/office/drawing/2014/main" id="{1CCA4BE9-DB76-55E0-23FE-1FDF3DD76996}"/>
              </a:ext>
            </a:extLst>
          </p:cNvPr>
          <p:cNvSpPr txBox="1"/>
          <p:nvPr/>
        </p:nvSpPr>
        <p:spPr>
          <a:xfrm>
            <a:off x="1714500" y="932676"/>
            <a:ext cx="9124949" cy="2915157"/>
          </a:xfrm>
          <a:prstGeom prst="rect">
            <a:avLst/>
          </a:prstGeom>
          <a:noFill/>
        </p:spPr>
        <p:txBody>
          <a:bodyPr wrap="square">
            <a:spAutoFit/>
          </a:bodyPr>
          <a:lstStyle/>
          <a:p>
            <a:pPr lvl="0" algn="just">
              <a:buSzPts val="1400"/>
              <a:tabLst>
                <a:tab pos="685800" algn="l"/>
              </a:tabLst>
            </a:pPr>
            <a:r>
              <a:rPr lang="en-US" sz="1800" b="1" spc="-5" dirty="0">
                <a:solidFill>
                  <a:schemeClr val="bg1"/>
                </a:solidFill>
                <a:effectLst/>
                <a:latin typeface="Times New Roman" panose="02020603050405020304" pitchFamily="18" charset="0"/>
                <a:ea typeface="Times New Roman" panose="02020603050405020304" pitchFamily="18" charset="0"/>
              </a:rPr>
              <a:t>2) Kidney</a:t>
            </a:r>
            <a:r>
              <a:rPr lang="en-US" sz="1800" b="1" spc="-105" dirty="0">
                <a:solidFill>
                  <a:schemeClr val="bg1"/>
                </a:solidFill>
                <a:effectLst/>
                <a:latin typeface="Times New Roman" panose="02020603050405020304" pitchFamily="18" charset="0"/>
                <a:ea typeface="Times New Roman" panose="02020603050405020304" pitchFamily="18" charset="0"/>
              </a:rPr>
              <a:t> </a:t>
            </a:r>
            <a:r>
              <a:rPr lang="en-US" sz="1800" b="1" spc="-5" dirty="0">
                <a:solidFill>
                  <a:schemeClr val="bg1"/>
                </a:solidFill>
                <a:effectLst/>
                <a:latin typeface="Times New Roman" panose="02020603050405020304" pitchFamily="18" charset="0"/>
                <a:ea typeface="Times New Roman" panose="02020603050405020304" pitchFamily="18" charset="0"/>
              </a:rPr>
              <a:t>Disease</a:t>
            </a:r>
            <a:r>
              <a:rPr lang="en-US" sz="1800" b="1" spc="-50" dirty="0">
                <a:solidFill>
                  <a:schemeClr val="bg1"/>
                </a:solidFill>
                <a:effectLst/>
                <a:latin typeface="Times New Roman" panose="02020603050405020304" pitchFamily="18" charset="0"/>
                <a:ea typeface="Times New Roman" panose="02020603050405020304" pitchFamily="18" charset="0"/>
              </a:rPr>
              <a:t> </a:t>
            </a:r>
            <a:r>
              <a:rPr lang="en-US" sz="1800" b="1" spc="-5" dirty="0">
                <a:solidFill>
                  <a:schemeClr val="bg1"/>
                </a:solidFill>
                <a:effectLst/>
                <a:latin typeface="Times New Roman" panose="02020603050405020304" pitchFamily="18" charset="0"/>
                <a:ea typeface="Times New Roman" panose="02020603050405020304" pitchFamily="18" charset="0"/>
              </a:rPr>
              <a:t>Dataset</a:t>
            </a:r>
            <a:endParaRPr lang="en-IN" sz="1400" spc="0" dirty="0">
              <a:solidFill>
                <a:schemeClr val="bg1"/>
              </a:solidFill>
              <a:effectLst/>
              <a:latin typeface="Times New Roman" panose="02020603050405020304" pitchFamily="18" charset="0"/>
              <a:ea typeface="Times New Roman" panose="02020603050405020304" pitchFamily="18" charset="0"/>
            </a:endParaRPr>
          </a:p>
          <a:p>
            <a:pPr marL="368300" marR="788670" algn="just">
              <a:lnSpc>
                <a:spcPct val="150000"/>
              </a:lnSpc>
              <a:spcBef>
                <a:spcPts val="77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This dataset consists of 401 records of patients including those who had kidney</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spc="-5" dirty="0">
                <a:solidFill>
                  <a:schemeClr val="bg1"/>
                </a:solidFill>
                <a:effectLst/>
                <a:latin typeface="Times New Roman" panose="02020603050405020304" pitchFamily="18" charset="0"/>
                <a:ea typeface="Times New Roman" panose="02020603050405020304" pitchFamily="18" charset="0"/>
              </a:rPr>
              <a:t>disease</a:t>
            </a:r>
            <a:r>
              <a:rPr lang="en-US" sz="1800" spc="-8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8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those</a:t>
            </a:r>
            <a:r>
              <a:rPr lang="en-US" sz="1800" spc="-8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who</a:t>
            </a:r>
            <a:r>
              <a:rPr lang="en-US" sz="1800" spc="-8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are</a:t>
            </a:r>
            <a:r>
              <a:rPr lang="en-US" sz="1800" spc="-9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not</a:t>
            </a:r>
            <a:r>
              <a:rPr lang="en-US" sz="1800" spc="-8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having</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8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8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dataset</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attributes</a:t>
            </a:r>
            <a:r>
              <a:rPr lang="en-US" sz="1800" spc="-7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includes</a:t>
            </a:r>
            <a:r>
              <a:rPr lang="en-US" sz="1800" spc="-7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BP(Blood</a:t>
            </a:r>
            <a:r>
              <a:rPr lang="en-US" sz="1800" spc="-3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Pressure),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SG(Specific</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gravity),</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Al(Albumin</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level),</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Su(</a:t>
            </a:r>
            <a:r>
              <a:rPr lang="en-US" sz="1800" dirty="0" err="1">
                <a:solidFill>
                  <a:schemeClr val="bg1"/>
                </a:solidFill>
                <a:effectLst/>
                <a:latin typeface="Times New Roman" panose="02020603050405020304" pitchFamily="18" charset="0"/>
                <a:ea typeface="Times New Roman" panose="02020603050405020304" pitchFamily="18" charset="0"/>
              </a:rPr>
              <a:t>Salicycluric</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acid),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Rbc</a:t>
            </a:r>
            <a:r>
              <a:rPr lang="en-US" sz="1800" dirty="0">
                <a:solidFill>
                  <a:schemeClr val="bg1"/>
                </a:solidFill>
                <a:effectLst/>
                <a:latin typeface="Times New Roman" panose="02020603050405020304" pitchFamily="18" charset="0"/>
                <a:ea typeface="Times New Roman" panose="02020603050405020304" pitchFamily="18" charset="0"/>
              </a:rPr>
              <a:t>(</a:t>
            </a:r>
            <a:r>
              <a:rPr lang="en-US" sz="1800" dirty="0" err="1">
                <a:solidFill>
                  <a:schemeClr val="bg1"/>
                </a:solidFill>
                <a:effectLst/>
                <a:latin typeface="Times New Roman" panose="02020603050405020304" pitchFamily="18" charset="0"/>
                <a:ea typeface="Times New Roman" panose="02020603050405020304" pitchFamily="18" charset="0"/>
              </a:rPr>
              <a:t>Hematuriadiasease</a:t>
            </a:r>
            <a:r>
              <a:rPr lang="en-US" sz="1800" dirty="0">
                <a:solidFill>
                  <a:schemeClr val="bg1"/>
                </a:solidFill>
                <a:effectLst/>
                <a:latin typeface="Times New Roman" panose="02020603050405020304" pitchFamily="18" charset="0"/>
                <a:ea typeface="Times New Roman" panose="02020603050405020304" pitchFamily="18" charset="0"/>
              </a:rPr>
              <a:t>),</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Bu(Blood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urea</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nitrogen),</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Sc,</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Sod(Sodium),</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Pot(potassium), </a:t>
            </a:r>
            <a:r>
              <a:rPr lang="en-US" sz="1800" dirty="0" err="1">
                <a:solidFill>
                  <a:schemeClr val="bg1"/>
                </a:solidFill>
                <a:effectLst/>
                <a:latin typeface="Times New Roman" panose="02020603050405020304" pitchFamily="18" charset="0"/>
                <a:ea typeface="Times New Roman" panose="02020603050405020304" pitchFamily="18" charset="0"/>
              </a:rPr>
              <a:t>Hemo</a:t>
            </a:r>
            <a:r>
              <a:rPr lang="en-US" sz="1800" dirty="0">
                <a:solidFill>
                  <a:schemeClr val="bg1"/>
                </a:solidFill>
                <a:effectLst/>
                <a:latin typeface="Times New Roman" panose="02020603050405020304" pitchFamily="18" charset="0"/>
                <a:ea typeface="Times New Roman" panose="02020603050405020304" pitchFamily="18" charset="0"/>
              </a:rPr>
              <a:t>(</a:t>
            </a:r>
            <a:r>
              <a:rPr lang="en-US" sz="1800" dirty="0" err="1">
                <a:solidFill>
                  <a:schemeClr val="bg1"/>
                </a:solidFill>
                <a:effectLst/>
                <a:latin typeface="Times New Roman" panose="02020603050405020304" pitchFamily="18" charset="0"/>
                <a:ea typeface="Times New Roman" panose="02020603050405020304" pitchFamily="18" charset="0"/>
              </a:rPr>
              <a:t>haemoglobin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Wbcc</a:t>
            </a:r>
            <a:r>
              <a:rPr lang="en-US" sz="1800" dirty="0">
                <a:solidFill>
                  <a:schemeClr val="bg1"/>
                </a:solidFill>
                <a:effectLst/>
                <a:latin typeface="Times New Roman" panose="02020603050405020304" pitchFamily="18" charset="0"/>
                <a:ea typeface="Times New Roman" panose="02020603050405020304" pitchFamily="18" charset="0"/>
              </a:rPr>
              <a:t>(White blood cell count), </a:t>
            </a:r>
            <a:r>
              <a:rPr lang="en-US" sz="1800" dirty="0" err="1">
                <a:solidFill>
                  <a:schemeClr val="bg1"/>
                </a:solidFill>
                <a:effectLst/>
                <a:latin typeface="Times New Roman" panose="02020603050405020304" pitchFamily="18" charset="0"/>
                <a:ea typeface="Times New Roman" panose="02020603050405020304" pitchFamily="18" charset="0"/>
              </a:rPr>
              <a:t>Rbcc</a:t>
            </a:r>
            <a:r>
              <a:rPr lang="en-US" sz="1800" dirty="0">
                <a:solidFill>
                  <a:schemeClr val="bg1"/>
                </a:solidFill>
                <a:effectLst/>
                <a:latin typeface="Times New Roman" panose="02020603050405020304" pitchFamily="18" charset="0"/>
                <a:ea typeface="Times New Roman" panose="02020603050405020304" pitchFamily="18" charset="0"/>
              </a:rPr>
              <a:t>(Red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blood</a:t>
            </a:r>
            <a:r>
              <a:rPr lang="en-US" sz="1800" spc="-1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cell</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count),</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Htn</a:t>
            </a:r>
            <a:r>
              <a:rPr lang="en-US" sz="1800" dirty="0">
                <a:solidFill>
                  <a:schemeClr val="bg1"/>
                </a:solidFill>
                <a:effectLst/>
                <a:latin typeface="Times New Roman" panose="02020603050405020304" pitchFamily="18" charset="0"/>
                <a:ea typeface="Times New Roman" panose="02020603050405020304" pitchFamily="18" charset="0"/>
              </a:rPr>
              <a:t>(Hypertensive</a:t>
            </a:r>
            <a:r>
              <a:rPr lang="en-US" sz="1800" spc="-1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Nephropathy),</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class(kidney</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disease).</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8116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C6E274-72AD-9370-D6A7-692E9B0522C1}"/>
              </a:ext>
            </a:extLst>
          </p:cNvPr>
          <p:cNvSpPr txBox="1">
            <a:spLocks/>
          </p:cNvSpPr>
          <p:nvPr/>
        </p:nvSpPr>
        <p:spPr>
          <a:xfrm>
            <a:off x="2097069" y="615854"/>
            <a:ext cx="8229600" cy="5626291"/>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IN" b="1" dirty="0">
                <a:solidFill>
                  <a:schemeClr val="bg1"/>
                </a:solidFill>
                <a:latin typeface="Bahnschrift SemiBold" panose="020B0502040204020203" pitchFamily="34" charset="0"/>
              </a:rPr>
              <a:t>Work flow diagram</a:t>
            </a:r>
            <a:endParaRPr lang="en-IN" dirty="0">
              <a:solidFill>
                <a:schemeClr val="bg1"/>
              </a:solidFill>
              <a:latin typeface="Bahnschrift SemiBold" panose="020B0502040204020203" pitchFamily="34" charset="0"/>
            </a:endParaRPr>
          </a:p>
        </p:txBody>
      </p:sp>
      <p:sp>
        <p:nvSpPr>
          <p:cNvPr id="3" name="Rounded Rectangle 3">
            <a:extLst>
              <a:ext uri="{FF2B5EF4-FFF2-40B4-BE49-F238E27FC236}">
                <a16:creationId xmlns:a16="http://schemas.microsoft.com/office/drawing/2014/main" id="{2C531EE8-111E-2E1D-B354-E2BC443ECF03}"/>
              </a:ext>
            </a:extLst>
          </p:cNvPr>
          <p:cNvSpPr/>
          <p:nvPr/>
        </p:nvSpPr>
        <p:spPr>
          <a:xfrm>
            <a:off x="4584001" y="1188634"/>
            <a:ext cx="1923415" cy="353060"/>
          </a:xfrm>
          <a:prstGeom prst="roundRect">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dirty="0">
                <a:effectLst/>
                <a:latin typeface="Bahnschrift SemiBold" panose="020B0502040204020203" pitchFamily="34" charset="0"/>
                <a:ea typeface="Calibri" panose="020F0502020204030204" pitchFamily="34" charset="0"/>
                <a:cs typeface="Times New Roman" panose="02020603050405020304" pitchFamily="18" charset="0"/>
              </a:rPr>
              <a:t>Source Data</a:t>
            </a:r>
          </a:p>
        </p:txBody>
      </p:sp>
      <p:sp>
        <p:nvSpPr>
          <p:cNvPr id="4" name="Rounded Rectangle 4">
            <a:extLst>
              <a:ext uri="{FF2B5EF4-FFF2-40B4-BE49-F238E27FC236}">
                <a16:creationId xmlns:a16="http://schemas.microsoft.com/office/drawing/2014/main" id="{1807A72D-3E4C-84B2-399F-E8D5D50AF1AA}"/>
              </a:ext>
            </a:extLst>
          </p:cNvPr>
          <p:cNvSpPr/>
          <p:nvPr/>
        </p:nvSpPr>
        <p:spPr>
          <a:xfrm>
            <a:off x="4105209" y="1935253"/>
            <a:ext cx="2880995" cy="422274"/>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dirty="0">
                <a:solidFill>
                  <a:schemeClr val="bg1"/>
                </a:solidFill>
                <a:effectLst/>
                <a:latin typeface="Bahnschrift SemiBold" panose="020B0502040204020203" pitchFamily="34" charset="0"/>
                <a:ea typeface="Calibri" panose="020F0502020204030204" pitchFamily="34" charset="0"/>
                <a:cs typeface="Times New Roman" panose="02020603050405020304" pitchFamily="18" charset="0"/>
              </a:rPr>
              <a:t>Data Processing and Cleaning</a:t>
            </a:r>
          </a:p>
        </p:txBody>
      </p:sp>
      <p:sp>
        <p:nvSpPr>
          <p:cNvPr id="5" name="Snip Diagonal Corner Rectangle 6">
            <a:extLst>
              <a:ext uri="{FF2B5EF4-FFF2-40B4-BE49-F238E27FC236}">
                <a16:creationId xmlns:a16="http://schemas.microsoft.com/office/drawing/2014/main" id="{10D172E7-F9A7-D98B-1254-A6C179FA89B1}"/>
              </a:ext>
            </a:extLst>
          </p:cNvPr>
          <p:cNvSpPr/>
          <p:nvPr/>
        </p:nvSpPr>
        <p:spPr>
          <a:xfrm>
            <a:off x="7560610" y="4746538"/>
            <a:ext cx="2285997" cy="464820"/>
          </a:xfrm>
          <a:prstGeom prst="snip2DiagRect">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dirty="0">
                <a:effectLst/>
                <a:latin typeface="Bahnschrift SemiBold" panose="020B0502040204020203" pitchFamily="34" charset="0"/>
                <a:ea typeface="Calibri" panose="020F0502020204030204" pitchFamily="34" charset="0"/>
                <a:cs typeface="Times New Roman" panose="02020603050405020304" pitchFamily="18" charset="0"/>
              </a:rPr>
              <a:t>Best Model by Accuracy</a:t>
            </a:r>
          </a:p>
        </p:txBody>
      </p:sp>
      <p:sp>
        <p:nvSpPr>
          <p:cNvPr id="6" name="Rectangle 5">
            <a:extLst>
              <a:ext uri="{FF2B5EF4-FFF2-40B4-BE49-F238E27FC236}">
                <a16:creationId xmlns:a16="http://schemas.microsoft.com/office/drawing/2014/main" id="{4C708998-EC1C-C4BA-3156-EDF3DB0239C4}"/>
              </a:ext>
            </a:extLst>
          </p:cNvPr>
          <p:cNvSpPr/>
          <p:nvPr/>
        </p:nvSpPr>
        <p:spPr>
          <a:xfrm>
            <a:off x="7427259" y="6052915"/>
            <a:ext cx="2552700" cy="405130"/>
          </a:xfrm>
          <a:prstGeom prst="rect">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dirty="0">
                <a:effectLst/>
                <a:latin typeface="Bahnschrift SemiBold" panose="020B0502040204020203" pitchFamily="34" charset="0"/>
                <a:ea typeface="Calibri" panose="020F0502020204030204" pitchFamily="34" charset="0"/>
                <a:cs typeface="Times New Roman" panose="02020603050405020304" pitchFamily="18" charset="0"/>
              </a:rPr>
              <a:t>Finding Liver Failure and kidney disease</a:t>
            </a:r>
          </a:p>
        </p:txBody>
      </p:sp>
      <p:sp>
        <p:nvSpPr>
          <p:cNvPr id="7" name="Parallelogram 6">
            <a:extLst>
              <a:ext uri="{FF2B5EF4-FFF2-40B4-BE49-F238E27FC236}">
                <a16:creationId xmlns:a16="http://schemas.microsoft.com/office/drawing/2014/main" id="{7897A98D-CD13-F987-51F5-26495F01E30A}"/>
              </a:ext>
            </a:extLst>
          </p:cNvPr>
          <p:cNvSpPr/>
          <p:nvPr/>
        </p:nvSpPr>
        <p:spPr>
          <a:xfrm>
            <a:off x="3944589" y="4767811"/>
            <a:ext cx="2959377" cy="422275"/>
          </a:xfrm>
          <a:prstGeom prst="parallelogram">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dirty="0">
                <a:latin typeface="Bahnschrift SemiBold" panose="020B0502040204020203" pitchFamily="34" charset="0"/>
                <a:ea typeface="Calibri" panose="020F0502020204030204" pitchFamily="34" charset="0"/>
                <a:cs typeface="Times New Roman" panose="02020603050405020304" pitchFamily="18" charset="0"/>
              </a:rPr>
              <a:t>Implementation of</a:t>
            </a:r>
            <a:r>
              <a:rPr lang="en-IN" sz="1100" dirty="0">
                <a:effectLst/>
                <a:latin typeface="Bahnschrift SemiBold" panose="020B0502040204020203" pitchFamily="34" charset="0"/>
                <a:ea typeface="Calibri" panose="020F0502020204030204" pitchFamily="34" charset="0"/>
                <a:cs typeface="Times New Roman" panose="02020603050405020304" pitchFamily="18" charset="0"/>
              </a:rPr>
              <a:t> ML Algorithms</a:t>
            </a:r>
          </a:p>
        </p:txBody>
      </p:sp>
      <p:sp>
        <p:nvSpPr>
          <p:cNvPr id="8" name="Can 9">
            <a:extLst>
              <a:ext uri="{FF2B5EF4-FFF2-40B4-BE49-F238E27FC236}">
                <a16:creationId xmlns:a16="http://schemas.microsoft.com/office/drawing/2014/main" id="{4F38DB62-F957-872E-E8BD-F67BE7D12FA2}"/>
              </a:ext>
            </a:extLst>
          </p:cNvPr>
          <p:cNvSpPr/>
          <p:nvPr/>
        </p:nvSpPr>
        <p:spPr>
          <a:xfrm>
            <a:off x="4303060" y="3297977"/>
            <a:ext cx="2362196" cy="801868"/>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dirty="0">
                <a:effectLst/>
                <a:latin typeface="Bahnschrift SemiBold" panose="020B0502040204020203" pitchFamily="34" charset="0"/>
                <a:ea typeface="Calibri" panose="020F0502020204030204" pitchFamily="34" charset="0"/>
                <a:cs typeface="Times New Roman" panose="02020603050405020304" pitchFamily="18" charset="0"/>
              </a:rPr>
              <a:t>Training Dataset</a:t>
            </a:r>
          </a:p>
        </p:txBody>
      </p:sp>
      <p:cxnSp>
        <p:nvCxnSpPr>
          <p:cNvPr id="9" name="Straight Arrow Connector 8">
            <a:extLst>
              <a:ext uri="{FF2B5EF4-FFF2-40B4-BE49-F238E27FC236}">
                <a16:creationId xmlns:a16="http://schemas.microsoft.com/office/drawing/2014/main" id="{44B7040B-FDEE-DEDD-40BF-3F2D71808DFC}"/>
              </a:ext>
            </a:extLst>
          </p:cNvPr>
          <p:cNvCxnSpPr/>
          <p:nvPr/>
        </p:nvCxnSpPr>
        <p:spPr>
          <a:xfrm>
            <a:off x="6778162" y="4978948"/>
            <a:ext cx="79311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3493D0C0-F045-A988-3AEB-7B30C198AFD6}"/>
              </a:ext>
            </a:extLst>
          </p:cNvPr>
          <p:cNvCxnSpPr/>
          <p:nvPr/>
        </p:nvCxnSpPr>
        <p:spPr>
          <a:xfrm>
            <a:off x="8455190" y="5195582"/>
            <a:ext cx="0" cy="83693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1" name="Straight Arrow Connector 10">
            <a:extLst>
              <a:ext uri="{FF2B5EF4-FFF2-40B4-BE49-F238E27FC236}">
                <a16:creationId xmlns:a16="http://schemas.microsoft.com/office/drawing/2014/main" id="{26378A44-09C6-3624-7D2A-FCFFEB670A33}"/>
              </a:ext>
            </a:extLst>
          </p:cNvPr>
          <p:cNvCxnSpPr>
            <a:cxnSpLocks/>
          </p:cNvCxnSpPr>
          <p:nvPr/>
        </p:nvCxnSpPr>
        <p:spPr>
          <a:xfrm>
            <a:off x="5545707" y="4094660"/>
            <a:ext cx="0" cy="630917"/>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2" name="Straight Arrow Connector 11">
            <a:extLst>
              <a:ext uri="{FF2B5EF4-FFF2-40B4-BE49-F238E27FC236}">
                <a16:creationId xmlns:a16="http://schemas.microsoft.com/office/drawing/2014/main" id="{ED6180E2-2C8B-ADDE-3B6A-717905BDBDD2}"/>
              </a:ext>
            </a:extLst>
          </p:cNvPr>
          <p:cNvCxnSpPr>
            <a:cxnSpLocks/>
            <a:stCxn id="4" idx="2"/>
          </p:cNvCxnSpPr>
          <p:nvPr/>
        </p:nvCxnSpPr>
        <p:spPr>
          <a:xfrm>
            <a:off x="5545707" y="2357527"/>
            <a:ext cx="0" cy="904522"/>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3" name="Straight Arrow Connector 12">
            <a:extLst>
              <a:ext uri="{FF2B5EF4-FFF2-40B4-BE49-F238E27FC236}">
                <a16:creationId xmlns:a16="http://schemas.microsoft.com/office/drawing/2014/main" id="{2F76E25A-FFB7-D706-3C0B-C3CA3CEEB677}"/>
              </a:ext>
            </a:extLst>
          </p:cNvPr>
          <p:cNvCxnSpPr/>
          <p:nvPr/>
        </p:nvCxnSpPr>
        <p:spPr>
          <a:xfrm>
            <a:off x="5478761" y="1614990"/>
            <a:ext cx="0" cy="32766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210069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59BB-4FDA-9F88-CEF6-5421CCC61AC3}"/>
              </a:ext>
            </a:extLst>
          </p:cNvPr>
          <p:cNvSpPr>
            <a:spLocks noGrp="1"/>
          </p:cNvSpPr>
          <p:nvPr>
            <p:ph type="title"/>
          </p:nvPr>
        </p:nvSpPr>
        <p:spPr>
          <a:xfrm>
            <a:off x="1141413" y="618518"/>
            <a:ext cx="9905998" cy="810232"/>
          </a:xfrm>
        </p:spPr>
        <p:txBody>
          <a:bodyPr/>
          <a:lstStyle/>
          <a:p>
            <a:r>
              <a:rPr lang="en-US" dirty="0">
                <a:solidFill>
                  <a:schemeClr val="bg1"/>
                </a:solidFill>
              </a:rPr>
              <a:t>Use case diagram</a:t>
            </a:r>
            <a:endParaRPr lang="en-IN" dirty="0">
              <a:solidFill>
                <a:schemeClr val="bg1"/>
              </a:solidFill>
            </a:endParaRPr>
          </a:p>
        </p:txBody>
      </p:sp>
      <p:pic>
        <p:nvPicPr>
          <p:cNvPr id="5" name="Content Placeholder 4">
            <a:extLst>
              <a:ext uri="{FF2B5EF4-FFF2-40B4-BE49-F238E27FC236}">
                <a16:creationId xmlns:a16="http://schemas.microsoft.com/office/drawing/2014/main" id="{CAEB2D08-EC6F-A1B9-E574-90B6927C07C3}"/>
              </a:ext>
            </a:extLst>
          </p:cNvPr>
          <p:cNvPicPr>
            <a:picLocks noGrp="1" noChangeAspect="1"/>
          </p:cNvPicPr>
          <p:nvPr>
            <p:ph idx="1"/>
          </p:nvPr>
        </p:nvPicPr>
        <p:blipFill>
          <a:blip r:embed="rId2"/>
          <a:stretch>
            <a:fillRect/>
          </a:stretch>
        </p:blipFill>
        <p:spPr>
          <a:xfrm>
            <a:off x="1781175" y="1581150"/>
            <a:ext cx="7677149" cy="5105400"/>
          </a:xfrm>
        </p:spPr>
      </p:pic>
    </p:spTree>
    <p:extLst>
      <p:ext uri="{BB962C8B-B14F-4D97-AF65-F5344CB8AC3E}">
        <p14:creationId xmlns:p14="http://schemas.microsoft.com/office/powerpoint/2010/main" val="405381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38F857-6F05-C8DA-01F6-FA34579AB34A}"/>
              </a:ext>
            </a:extLst>
          </p:cNvPr>
          <p:cNvPicPr>
            <a:picLocks noChangeAspect="1"/>
          </p:cNvPicPr>
          <p:nvPr/>
        </p:nvPicPr>
        <p:blipFill>
          <a:blip r:embed="rId2"/>
          <a:stretch>
            <a:fillRect/>
          </a:stretch>
        </p:blipFill>
        <p:spPr bwMode="auto">
          <a:xfrm>
            <a:off x="1452284" y="1723004"/>
            <a:ext cx="8677834" cy="4545104"/>
          </a:xfrm>
          <a:prstGeom prst="rect">
            <a:avLst/>
          </a:prstGeom>
        </p:spPr>
      </p:pic>
      <p:sp>
        <p:nvSpPr>
          <p:cNvPr id="4" name="TextBox 3">
            <a:extLst>
              <a:ext uri="{FF2B5EF4-FFF2-40B4-BE49-F238E27FC236}">
                <a16:creationId xmlns:a16="http://schemas.microsoft.com/office/drawing/2014/main" id="{31F3BB7A-0DB3-0F71-B2C1-4AE62A9C17E6}"/>
              </a:ext>
            </a:extLst>
          </p:cNvPr>
          <p:cNvSpPr txBox="1"/>
          <p:nvPr/>
        </p:nvSpPr>
        <p:spPr>
          <a:xfrm>
            <a:off x="1757083" y="589892"/>
            <a:ext cx="5549153" cy="523220"/>
          </a:xfrm>
          <a:prstGeom prst="rect">
            <a:avLst/>
          </a:prstGeom>
          <a:noFill/>
        </p:spPr>
        <p:txBody>
          <a:bodyPr wrap="square" rtlCol="0">
            <a:spAutoFit/>
          </a:bodyPr>
          <a:lstStyle/>
          <a:p>
            <a:r>
              <a:rPr lang="en-US" sz="2800" dirty="0">
                <a:solidFill>
                  <a:schemeClr val="bg1"/>
                </a:solidFill>
              </a:rPr>
              <a:t>CLASS DIAGRAM</a:t>
            </a:r>
            <a:endParaRPr lang="en-IN" sz="2800" dirty="0">
              <a:solidFill>
                <a:schemeClr val="bg1"/>
              </a:solidFill>
            </a:endParaRPr>
          </a:p>
        </p:txBody>
      </p:sp>
    </p:spTree>
    <p:extLst>
      <p:ext uri="{BB962C8B-B14F-4D97-AF65-F5344CB8AC3E}">
        <p14:creationId xmlns:p14="http://schemas.microsoft.com/office/powerpoint/2010/main" val="3978318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44A-4C97-3C70-B02C-86922A9D4314}"/>
              </a:ext>
            </a:extLst>
          </p:cNvPr>
          <p:cNvSpPr>
            <a:spLocks noGrp="1"/>
          </p:cNvSpPr>
          <p:nvPr>
            <p:ph type="title"/>
          </p:nvPr>
        </p:nvSpPr>
        <p:spPr>
          <a:xfrm>
            <a:off x="1141413" y="618518"/>
            <a:ext cx="9905998" cy="779976"/>
          </a:xfrm>
        </p:spPr>
        <p:txBody>
          <a:bodyPr>
            <a:normAutofit/>
          </a:bodyPr>
          <a:lstStyle/>
          <a:p>
            <a:pPr lvl="0"/>
            <a:r>
              <a:rPr lang="en-US" dirty="0">
                <a:solidFill>
                  <a:schemeClr val="bg1"/>
                </a:solidFill>
              </a:rPr>
              <a:t>modules</a:t>
            </a:r>
            <a:endParaRPr lang="en-IN" dirty="0">
              <a:solidFill>
                <a:schemeClr val="bg1"/>
              </a:solidFill>
            </a:endParaRPr>
          </a:p>
        </p:txBody>
      </p:sp>
      <p:sp>
        <p:nvSpPr>
          <p:cNvPr id="3" name="Content Placeholder 2">
            <a:extLst>
              <a:ext uri="{FF2B5EF4-FFF2-40B4-BE49-F238E27FC236}">
                <a16:creationId xmlns:a16="http://schemas.microsoft.com/office/drawing/2014/main" id="{51A20308-6E33-29A8-3883-8E2C1016A861}"/>
              </a:ext>
            </a:extLst>
          </p:cNvPr>
          <p:cNvSpPr>
            <a:spLocks noGrp="1"/>
          </p:cNvSpPr>
          <p:nvPr>
            <p:ph idx="1"/>
          </p:nvPr>
        </p:nvSpPr>
        <p:spPr>
          <a:xfrm>
            <a:off x="1141412" y="1775012"/>
            <a:ext cx="9905999" cy="4016189"/>
          </a:xfrm>
        </p:spPr>
        <p:txBody>
          <a:bodyPr/>
          <a:lstStyle/>
          <a:p>
            <a:pPr marL="0" indent="0">
              <a:buNone/>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1. Data Pre-processing</a:t>
            </a:r>
          </a:p>
          <a:p>
            <a:pPr marL="0" indent="0">
              <a:buNone/>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2. Data Analysis and Visualization</a:t>
            </a:r>
          </a:p>
          <a:p>
            <a:pPr marL="0" indent="0">
              <a:buNone/>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3. Implementation of Random Forest classifier algorithm</a:t>
            </a:r>
          </a:p>
          <a:p>
            <a:pPr marL="0" indent="0">
              <a:buNone/>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4 .Implementation of GRB algorithm </a:t>
            </a:r>
          </a:p>
          <a:p>
            <a:pPr marL="0" indent="0">
              <a:buNone/>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5. Deployment using Django</a:t>
            </a:r>
            <a:endParaRPr lang="en-I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9795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CC0B-2F16-B7AB-4EA6-5A85D13FC5EE}"/>
              </a:ext>
            </a:extLst>
          </p:cNvPr>
          <p:cNvSpPr>
            <a:spLocks noGrp="1"/>
          </p:cNvSpPr>
          <p:nvPr>
            <p:ph type="title"/>
          </p:nvPr>
        </p:nvSpPr>
        <p:spPr>
          <a:xfrm>
            <a:off x="1141413" y="390525"/>
            <a:ext cx="9905998" cy="895350"/>
          </a:xfrm>
        </p:spPr>
        <p:txBody>
          <a:bodyPr>
            <a:normAutofit/>
          </a:bodyPr>
          <a:lstStyle/>
          <a:p>
            <a:r>
              <a:rPr lang="en-IN" sz="2800" b="1" dirty="0">
                <a:solidFill>
                  <a:schemeClr val="bg1"/>
                </a:solidFill>
                <a:latin typeface="Times New Roman" panose="02020603050405020304" pitchFamily="18" charset="0"/>
                <a:cs typeface="Times New Roman" panose="02020603050405020304" pitchFamily="18" charset="0"/>
              </a:rPr>
              <a:t>Data  Pre-processing</a:t>
            </a:r>
          </a:p>
        </p:txBody>
      </p:sp>
      <p:sp>
        <p:nvSpPr>
          <p:cNvPr id="3" name="Content Placeholder 2">
            <a:extLst>
              <a:ext uri="{FF2B5EF4-FFF2-40B4-BE49-F238E27FC236}">
                <a16:creationId xmlns:a16="http://schemas.microsoft.com/office/drawing/2014/main" id="{21B09878-F08C-C146-58CF-0323F2C4D792}"/>
              </a:ext>
            </a:extLst>
          </p:cNvPr>
          <p:cNvSpPr>
            <a:spLocks noGrp="1"/>
          </p:cNvSpPr>
          <p:nvPr>
            <p:ph idx="1"/>
          </p:nvPr>
        </p:nvSpPr>
        <p:spPr>
          <a:xfrm>
            <a:off x="941386" y="1495425"/>
            <a:ext cx="9905999" cy="4972050"/>
          </a:xfrm>
        </p:spPr>
        <p:txBody>
          <a:bodyPr>
            <a:noAutofit/>
          </a:bodyPr>
          <a:lstStyle/>
          <a:p>
            <a:pPr marL="0" indent="0" algn="just">
              <a:lnSpc>
                <a:spcPct val="150000"/>
              </a:lnSpc>
              <a:buNone/>
            </a:pPr>
            <a:r>
              <a:rPr lang="en-US" sz="1800" dirty="0">
                <a:solidFill>
                  <a:schemeClr val="bg1"/>
                </a:solidFill>
                <a:latin typeface="Times New Roman" panose="02020603050405020304" pitchFamily="18" charset="0"/>
                <a:cs typeface="Times New Roman" panose="02020603050405020304" pitchFamily="18" charset="0"/>
              </a:rPr>
              <a:t>Pre-processing refers to the transformations applied to our data before feeding it to the algorithm. Data Preprocessing is a technique that is used to convert the raw data into a clean data set. In other words, whenever the data is gathered from different sources it is collected in raw format which is not feasible for the analysis. Validation techniques in machine learning are used to get the error rate of the Machine Learning (ML) model, which can be considered as close to the true error rate of the dataset. During the process of data identification, it helps to understand data and its properties; this knowledge will help to choose which algorithm to use to build your model. Here are some typical reasons why data is missing:</a:t>
            </a:r>
          </a:p>
          <a:p>
            <a:pPr marL="0" indent="0">
              <a:lnSpc>
                <a:spcPct val="100000"/>
              </a:lnSpc>
              <a:buNone/>
            </a:pPr>
            <a:r>
              <a:rPr lang="en-US" sz="1800" dirty="0">
                <a:solidFill>
                  <a:schemeClr val="bg1"/>
                </a:solidFill>
                <a:latin typeface="Times New Roman" panose="02020603050405020304" pitchFamily="18" charset="0"/>
                <a:cs typeface="Times New Roman" panose="02020603050405020304" pitchFamily="18" charset="0"/>
              </a:rPr>
              <a:t>• User forgot to fill in a field.</a:t>
            </a:r>
          </a:p>
          <a:p>
            <a:pPr marL="0" indent="0">
              <a:lnSpc>
                <a:spcPct val="100000"/>
              </a:lnSpc>
              <a:buNone/>
            </a:pPr>
            <a:r>
              <a:rPr lang="en-US" sz="1800" dirty="0">
                <a:solidFill>
                  <a:schemeClr val="bg1"/>
                </a:solidFill>
                <a:latin typeface="Times New Roman" panose="02020603050405020304" pitchFamily="18" charset="0"/>
                <a:cs typeface="Times New Roman" panose="02020603050405020304" pitchFamily="18" charset="0"/>
              </a:rPr>
              <a:t>• Data was lost while transferring manually from a legacy database.</a:t>
            </a:r>
          </a:p>
          <a:p>
            <a:pPr marL="0" indent="0">
              <a:lnSpc>
                <a:spcPct val="100000"/>
              </a:lnSpc>
              <a:buNone/>
            </a:pPr>
            <a:r>
              <a:rPr lang="en-US" sz="1800" dirty="0">
                <a:solidFill>
                  <a:schemeClr val="bg1"/>
                </a:solidFill>
                <a:latin typeface="Times New Roman" panose="02020603050405020304" pitchFamily="18" charset="0"/>
                <a:cs typeface="Times New Roman" panose="02020603050405020304" pitchFamily="18" charset="0"/>
              </a:rPr>
              <a:t>• There was a programming error.</a:t>
            </a:r>
          </a:p>
        </p:txBody>
      </p:sp>
    </p:spTree>
    <p:extLst>
      <p:ext uri="{BB962C8B-B14F-4D97-AF65-F5344CB8AC3E}">
        <p14:creationId xmlns:p14="http://schemas.microsoft.com/office/powerpoint/2010/main" val="378354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5A770-834A-3E26-7DF1-8674D9E4A6FD}"/>
              </a:ext>
            </a:extLst>
          </p:cNvPr>
          <p:cNvSpPr>
            <a:spLocks noGrp="1"/>
          </p:cNvSpPr>
          <p:nvPr>
            <p:ph type="title"/>
          </p:nvPr>
        </p:nvSpPr>
        <p:spPr>
          <a:xfrm>
            <a:off x="1141413" y="618518"/>
            <a:ext cx="9905998" cy="791182"/>
          </a:xfrm>
        </p:spPr>
        <p:txBody>
          <a:bodyPr>
            <a:normAutofit/>
          </a:bodyPr>
          <a:lstStyle/>
          <a:p>
            <a:r>
              <a:rPr lang="en-IN" sz="2800" b="1" dirty="0">
                <a:solidFill>
                  <a:schemeClr val="bg1"/>
                </a:solidFill>
                <a:latin typeface="Times New Roman" panose="02020603050405020304" pitchFamily="18" charset="0"/>
                <a:cs typeface="Times New Roman" panose="02020603050405020304" pitchFamily="18" charset="0"/>
              </a:rPr>
              <a:t>DATA  ANALYSIS  and  data  VISUALIZATION</a:t>
            </a:r>
          </a:p>
        </p:txBody>
      </p:sp>
      <p:sp>
        <p:nvSpPr>
          <p:cNvPr id="3" name="Content Placeholder 2">
            <a:extLst>
              <a:ext uri="{FF2B5EF4-FFF2-40B4-BE49-F238E27FC236}">
                <a16:creationId xmlns:a16="http://schemas.microsoft.com/office/drawing/2014/main" id="{E41C7F15-47A0-E27E-4966-3CD2FCA86DE4}"/>
              </a:ext>
            </a:extLst>
          </p:cNvPr>
          <p:cNvSpPr>
            <a:spLocks noGrp="1"/>
          </p:cNvSpPr>
          <p:nvPr>
            <p:ph idx="1"/>
          </p:nvPr>
        </p:nvSpPr>
        <p:spPr>
          <a:xfrm>
            <a:off x="1141412" y="1600200"/>
            <a:ext cx="9905999" cy="4191001"/>
          </a:xfrm>
        </p:spPr>
        <p:txBody>
          <a:bodyPr>
            <a:normAutofit lnSpcReduction="10000"/>
          </a:bodyPr>
          <a:lstStyle/>
          <a:p>
            <a:r>
              <a:rPr lang="en-US" sz="2000" dirty="0">
                <a:solidFill>
                  <a:schemeClr val="bg1"/>
                </a:solidFill>
                <a:latin typeface="Times New Roman" panose="02020603050405020304" pitchFamily="18" charset="0"/>
                <a:cs typeface="Times New Roman" panose="02020603050405020304" pitchFamily="18" charset="0"/>
              </a:rPr>
              <a:t>Data visualization is an important skill in applied statistics and machine learning. </a:t>
            </a:r>
          </a:p>
          <a:p>
            <a:r>
              <a:rPr lang="en-US" sz="2000" dirty="0">
                <a:solidFill>
                  <a:schemeClr val="bg1"/>
                </a:solidFill>
                <a:latin typeface="Times New Roman" panose="02020603050405020304" pitchFamily="18" charset="0"/>
                <a:cs typeface="Times New Roman" panose="02020603050405020304" pitchFamily="18" charset="0"/>
              </a:rPr>
              <a:t>Data visualization provides an important suite of tools for gaining a qualitative understanding.</a:t>
            </a:r>
          </a:p>
          <a:p>
            <a:r>
              <a:rPr lang="en-US" sz="2000" dirty="0">
                <a:solidFill>
                  <a:schemeClr val="bg1"/>
                </a:solidFill>
                <a:latin typeface="Times New Roman" panose="02020603050405020304" pitchFamily="18" charset="0"/>
                <a:cs typeface="Times New Roman" panose="02020603050405020304" pitchFamily="18" charset="0"/>
              </a:rPr>
              <a:t> This can be helpful when exploring and getting to know a dataset and can help with identifying patterns, corrupt data, outliers, and much more. </a:t>
            </a:r>
          </a:p>
          <a:p>
            <a:r>
              <a:rPr lang="en-US" sz="2000" dirty="0">
                <a:solidFill>
                  <a:schemeClr val="bg1"/>
                </a:solidFill>
                <a:latin typeface="Times New Roman" panose="02020603050405020304" pitchFamily="18" charset="0"/>
                <a:cs typeface="Times New Roman" panose="02020603050405020304" pitchFamily="18" charset="0"/>
              </a:rPr>
              <a:t>With a little domain knowledge, data visualizations can be used to express and demonstrate key relationships in plots and charts that are more visceral and stakeholders than measures of association or significance. </a:t>
            </a:r>
          </a:p>
          <a:p>
            <a:r>
              <a:rPr lang="en-US" sz="2000" dirty="0">
                <a:solidFill>
                  <a:schemeClr val="bg1"/>
                </a:solidFill>
                <a:latin typeface="Times New Roman" panose="02020603050405020304" pitchFamily="18" charset="0"/>
                <a:cs typeface="Times New Roman" panose="02020603050405020304" pitchFamily="18" charset="0"/>
              </a:rPr>
              <a:t>Understanding various types of plots, such as line, bar, histogram, and box plots, is essential for better understanding data. </a:t>
            </a:r>
          </a:p>
          <a:p>
            <a:endParaRPr lang="en-US" dirty="0"/>
          </a:p>
          <a:p>
            <a:pPr marL="0" indent="0">
              <a:buNone/>
            </a:pPr>
            <a:endParaRPr lang="en-US"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3748558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9.png">
            <a:extLst>
              <a:ext uri="{FF2B5EF4-FFF2-40B4-BE49-F238E27FC236}">
                <a16:creationId xmlns:a16="http://schemas.microsoft.com/office/drawing/2014/main" id="{E4E8B29D-4B41-7004-2F52-8241B16A79B7}"/>
              </a:ext>
            </a:extLst>
          </p:cNvPr>
          <p:cNvPicPr>
            <a:picLocks noChangeAspect="1"/>
          </p:cNvPicPr>
          <p:nvPr/>
        </p:nvPicPr>
        <p:blipFill>
          <a:blip r:embed="rId2" cstate="print"/>
          <a:stretch>
            <a:fillRect/>
          </a:stretch>
        </p:blipFill>
        <p:spPr>
          <a:xfrm>
            <a:off x="1156574" y="460931"/>
            <a:ext cx="4487228" cy="2091769"/>
          </a:xfrm>
          <a:prstGeom prst="rect">
            <a:avLst/>
          </a:prstGeom>
        </p:spPr>
      </p:pic>
      <p:sp>
        <p:nvSpPr>
          <p:cNvPr id="3" name="TextBox 2">
            <a:extLst>
              <a:ext uri="{FF2B5EF4-FFF2-40B4-BE49-F238E27FC236}">
                <a16:creationId xmlns:a16="http://schemas.microsoft.com/office/drawing/2014/main" id="{79D6CC0A-F2F1-CA65-55CD-03814BEDC8E5}"/>
              </a:ext>
            </a:extLst>
          </p:cNvPr>
          <p:cNvSpPr txBox="1"/>
          <p:nvPr/>
        </p:nvSpPr>
        <p:spPr>
          <a:xfrm>
            <a:off x="1227898" y="2645241"/>
            <a:ext cx="4487228" cy="369332"/>
          </a:xfrm>
          <a:prstGeom prst="rect">
            <a:avLst/>
          </a:prstGeom>
          <a:noFill/>
        </p:spPr>
        <p:txBody>
          <a:bodyPr wrap="square" rtlCol="0">
            <a:spAutoFit/>
          </a:bodyPr>
          <a:lstStyle/>
          <a:p>
            <a:r>
              <a:rPr lang="en-IN" dirty="0">
                <a:solidFill>
                  <a:schemeClr val="bg1"/>
                </a:solidFill>
              </a:rPr>
              <a:t>Bar Chart representation for age and gender</a:t>
            </a:r>
          </a:p>
        </p:txBody>
      </p:sp>
      <p:pic>
        <p:nvPicPr>
          <p:cNvPr id="8" name="image31.jpeg">
            <a:extLst>
              <a:ext uri="{FF2B5EF4-FFF2-40B4-BE49-F238E27FC236}">
                <a16:creationId xmlns:a16="http://schemas.microsoft.com/office/drawing/2014/main" id="{77FE0F2A-3ED5-18A8-38A6-892FAA17577B}"/>
              </a:ext>
            </a:extLst>
          </p:cNvPr>
          <p:cNvPicPr>
            <a:picLocks noChangeAspect="1"/>
          </p:cNvPicPr>
          <p:nvPr/>
        </p:nvPicPr>
        <p:blipFill>
          <a:blip r:embed="rId3" cstate="print"/>
          <a:stretch>
            <a:fillRect/>
          </a:stretch>
        </p:blipFill>
        <p:spPr>
          <a:xfrm>
            <a:off x="6667501" y="1123950"/>
            <a:ext cx="4914899" cy="4238626"/>
          </a:xfrm>
          <a:prstGeom prst="rect">
            <a:avLst/>
          </a:prstGeom>
        </p:spPr>
      </p:pic>
      <p:pic>
        <p:nvPicPr>
          <p:cNvPr id="11" name="Picture 10">
            <a:extLst>
              <a:ext uri="{FF2B5EF4-FFF2-40B4-BE49-F238E27FC236}">
                <a16:creationId xmlns:a16="http://schemas.microsoft.com/office/drawing/2014/main" id="{2AB98294-C1DB-40B9-4690-381676BEDC13}"/>
              </a:ext>
            </a:extLst>
          </p:cNvPr>
          <p:cNvPicPr>
            <a:picLocks noChangeAspect="1"/>
          </p:cNvPicPr>
          <p:nvPr/>
        </p:nvPicPr>
        <p:blipFill>
          <a:blip r:embed="rId4"/>
          <a:stretch>
            <a:fillRect/>
          </a:stretch>
        </p:blipFill>
        <p:spPr>
          <a:xfrm>
            <a:off x="1156574" y="3333750"/>
            <a:ext cx="4629876" cy="2720667"/>
          </a:xfrm>
          <a:prstGeom prst="rect">
            <a:avLst/>
          </a:prstGeom>
        </p:spPr>
      </p:pic>
      <p:sp>
        <p:nvSpPr>
          <p:cNvPr id="12" name="TextBox 11">
            <a:extLst>
              <a:ext uri="{FF2B5EF4-FFF2-40B4-BE49-F238E27FC236}">
                <a16:creationId xmlns:a16="http://schemas.microsoft.com/office/drawing/2014/main" id="{A4D2CE2D-FBC0-7441-EE92-E8659C53FA48}"/>
              </a:ext>
            </a:extLst>
          </p:cNvPr>
          <p:cNvSpPr txBox="1"/>
          <p:nvPr/>
        </p:nvSpPr>
        <p:spPr>
          <a:xfrm>
            <a:off x="1821765" y="6027737"/>
            <a:ext cx="3299493" cy="369332"/>
          </a:xfrm>
          <a:prstGeom prst="rect">
            <a:avLst/>
          </a:prstGeom>
          <a:noFill/>
        </p:spPr>
        <p:txBody>
          <a:bodyPr wrap="none" rtlCol="0">
            <a:spAutoFit/>
          </a:bodyPr>
          <a:lstStyle/>
          <a:p>
            <a:r>
              <a:rPr lang="en-IN" dirty="0">
                <a:solidFill>
                  <a:schemeClr val="bg1"/>
                </a:solidFill>
              </a:rPr>
              <a:t>Line plot representation for height</a:t>
            </a:r>
          </a:p>
        </p:txBody>
      </p:sp>
      <p:sp>
        <p:nvSpPr>
          <p:cNvPr id="13" name="TextBox 12">
            <a:extLst>
              <a:ext uri="{FF2B5EF4-FFF2-40B4-BE49-F238E27FC236}">
                <a16:creationId xmlns:a16="http://schemas.microsoft.com/office/drawing/2014/main" id="{CBB13229-3454-9207-2F69-453F1F3DFCCF}"/>
              </a:ext>
            </a:extLst>
          </p:cNvPr>
          <p:cNvSpPr txBox="1"/>
          <p:nvPr/>
        </p:nvSpPr>
        <p:spPr>
          <a:xfrm>
            <a:off x="7912840" y="5658405"/>
            <a:ext cx="3122586" cy="369332"/>
          </a:xfrm>
          <a:prstGeom prst="rect">
            <a:avLst/>
          </a:prstGeom>
          <a:noFill/>
        </p:spPr>
        <p:txBody>
          <a:bodyPr wrap="none" rtlCol="0">
            <a:spAutoFit/>
          </a:bodyPr>
          <a:lstStyle/>
          <a:p>
            <a:r>
              <a:rPr lang="en-IN" dirty="0">
                <a:solidFill>
                  <a:schemeClr val="bg1"/>
                </a:solidFill>
              </a:rPr>
              <a:t>Pie-chart representation for ALF</a:t>
            </a:r>
          </a:p>
        </p:txBody>
      </p:sp>
    </p:spTree>
    <p:extLst>
      <p:ext uri="{BB962C8B-B14F-4D97-AF65-F5344CB8AC3E}">
        <p14:creationId xmlns:p14="http://schemas.microsoft.com/office/powerpoint/2010/main" val="1181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F22B-BB78-C592-A663-6D996D9516FC}"/>
              </a:ext>
            </a:extLst>
          </p:cNvPr>
          <p:cNvSpPr>
            <a:spLocks noGrp="1"/>
          </p:cNvSpPr>
          <p:nvPr>
            <p:ph type="title"/>
          </p:nvPr>
        </p:nvSpPr>
        <p:spPr>
          <a:xfrm>
            <a:off x="1141413" y="619126"/>
            <a:ext cx="9906000" cy="895350"/>
          </a:xfrm>
        </p:spPr>
        <p:txBody>
          <a:bodyPr/>
          <a:lstStyle/>
          <a:p>
            <a:r>
              <a:rPr lang="en-IN" dirty="0">
                <a:solidFill>
                  <a:schemeClr val="bg1">
                    <a:lumMod val="95000"/>
                    <a:lumOff val="5000"/>
                  </a:schemeClr>
                </a:solidFill>
              </a:rPr>
              <a:t>ABSTRACT</a:t>
            </a:r>
          </a:p>
        </p:txBody>
      </p:sp>
      <p:sp>
        <p:nvSpPr>
          <p:cNvPr id="3" name="Content Placeholder 2">
            <a:extLst>
              <a:ext uri="{FF2B5EF4-FFF2-40B4-BE49-F238E27FC236}">
                <a16:creationId xmlns:a16="http://schemas.microsoft.com/office/drawing/2014/main" id="{F2F93012-C0F5-F907-80F5-170FE20864EC}"/>
              </a:ext>
            </a:extLst>
          </p:cNvPr>
          <p:cNvSpPr>
            <a:spLocks noGrp="1"/>
          </p:cNvSpPr>
          <p:nvPr>
            <p:ph idx="1"/>
          </p:nvPr>
        </p:nvSpPr>
        <p:spPr>
          <a:xfrm>
            <a:off x="1141413" y="1891553"/>
            <a:ext cx="9906000" cy="5038166"/>
          </a:xfrm>
        </p:spPr>
        <p:txBody>
          <a:bodyPr>
            <a:noAutofit/>
          </a:bodyPr>
          <a:lstStyle/>
          <a:p>
            <a:pPr marL="490855" marR="528955" indent="0" algn="just">
              <a:lnSpc>
                <a:spcPct val="150000"/>
              </a:lnSpc>
              <a:spcBef>
                <a:spcPts val="1145"/>
              </a:spcBef>
              <a:spcAft>
                <a:spcPts val="0"/>
              </a:spcAft>
              <a:buNone/>
            </a:pPr>
            <a:r>
              <a:rPr lang="en-US" sz="1800" dirty="0">
                <a:solidFill>
                  <a:schemeClr val="bg1"/>
                </a:solidFill>
                <a:effectLst/>
                <a:latin typeface="Times New Roman" panose="02020603050405020304" pitchFamily="18" charset="0"/>
                <a:ea typeface="Times New Roman" panose="02020603050405020304" pitchFamily="18" charset="0"/>
              </a:rPr>
              <a:t> Liver Cirrhosis and kidney disease are both critical health conditions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that can greatly benefit from the application of machine learning techniques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for early detection and improved patient care. Cirrhosis is characterized by</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 gradual deterioration of liver function, while kidney disease can lead to</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impaired renal function. Leveraging supervised machine learning models on</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comprehensive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clinical</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laboratory</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datasets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can</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help</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identify</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key</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biomarkers and patterns associated with these diseases. A dataset comprising</a:t>
            </a:r>
            <a:r>
              <a:rPr lang="en-US" sz="1800" spc="-3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clinical and laboratory features of patients with and without Cirrhosis and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kidney disease is collected. By</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analyzing</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patient</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data, these models</a:t>
            </a:r>
            <a:r>
              <a:rPr lang="en-US" sz="1800" spc="35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can</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assist healthcare professionals in</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diagnosing</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these conditions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earlier and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customizing treatment plans</a:t>
            </a:r>
            <a:r>
              <a:rPr lang="en-US" sz="1800" spc="35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for better patient outcomes. The main objective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is to predict whether a person has cirrhosis and kidney disease in the early</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stage . The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accuracy of</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Gradient Boosting Algorithm and Random Forest Algorithm are</a:t>
            </a:r>
            <a:r>
              <a:rPr lang="en-US" sz="1800" spc="-3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99 and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99.1 respectively.</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03763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EFAC66-0B25-A070-3767-879B687A25DA}"/>
              </a:ext>
            </a:extLst>
          </p:cNvPr>
          <p:cNvPicPr>
            <a:picLocks noChangeAspect="1"/>
          </p:cNvPicPr>
          <p:nvPr/>
        </p:nvPicPr>
        <p:blipFill>
          <a:blip r:embed="rId2"/>
          <a:stretch>
            <a:fillRect/>
          </a:stretch>
        </p:blipFill>
        <p:spPr>
          <a:xfrm>
            <a:off x="1947863" y="1095375"/>
            <a:ext cx="8296274" cy="4991100"/>
          </a:xfrm>
          <a:prstGeom prst="rect">
            <a:avLst/>
          </a:prstGeom>
        </p:spPr>
      </p:pic>
      <p:sp>
        <p:nvSpPr>
          <p:cNvPr id="2" name="TextBox 1">
            <a:extLst>
              <a:ext uri="{FF2B5EF4-FFF2-40B4-BE49-F238E27FC236}">
                <a16:creationId xmlns:a16="http://schemas.microsoft.com/office/drawing/2014/main" id="{558705F9-1F72-F937-A69E-A36CB812ADCD}"/>
              </a:ext>
            </a:extLst>
          </p:cNvPr>
          <p:cNvSpPr txBox="1"/>
          <p:nvPr/>
        </p:nvSpPr>
        <p:spPr>
          <a:xfrm>
            <a:off x="2076450" y="309860"/>
            <a:ext cx="7924800" cy="461665"/>
          </a:xfrm>
          <a:prstGeom prst="rect">
            <a:avLst/>
          </a:prstGeom>
          <a:noFill/>
        </p:spPr>
        <p:txBody>
          <a:bodyPr wrap="square" rtlCol="0">
            <a:spAutoFit/>
          </a:bodyPr>
          <a:lstStyle/>
          <a:p>
            <a:r>
              <a:rPr lang="en-IN" sz="2400" dirty="0">
                <a:solidFill>
                  <a:schemeClr val="bg1"/>
                </a:solidFill>
              </a:rPr>
              <a:t>Histogram graph representation of the columns in the dataset</a:t>
            </a:r>
          </a:p>
        </p:txBody>
      </p:sp>
    </p:spTree>
    <p:extLst>
      <p:ext uri="{BB962C8B-B14F-4D97-AF65-F5344CB8AC3E}">
        <p14:creationId xmlns:p14="http://schemas.microsoft.com/office/powerpoint/2010/main" val="1625716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E8D86-AA9A-0A50-E663-8CB63B4525A2}"/>
              </a:ext>
            </a:extLst>
          </p:cNvPr>
          <p:cNvPicPr>
            <a:picLocks noChangeAspect="1"/>
          </p:cNvPicPr>
          <p:nvPr/>
        </p:nvPicPr>
        <p:blipFill>
          <a:blip r:embed="rId2"/>
          <a:stretch>
            <a:fillRect/>
          </a:stretch>
        </p:blipFill>
        <p:spPr>
          <a:xfrm>
            <a:off x="1668395" y="1019174"/>
            <a:ext cx="8855210" cy="5524501"/>
          </a:xfrm>
          <a:prstGeom prst="rect">
            <a:avLst/>
          </a:prstGeom>
        </p:spPr>
      </p:pic>
      <p:sp>
        <p:nvSpPr>
          <p:cNvPr id="4" name="TextBox 3">
            <a:extLst>
              <a:ext uri="{FF2B5EF4-FFF2-40B4-BE49-F238E27FC236}">
                <a16:creationId xmlns:a16="http://schemas.microsoft.com/office/drawing/2014/main" id="{01676037-C497-AB78-21A4-7BBABB45F626}"/>
              </a:ext>
            </a:extLst>
          </p:cNvPr>
          <p:cNvSpPr txBox="1"/>
          <p:nvPr/>
        </p:nvSpPr>
        <p:spPr>
          <a:xfrm>
            <a:off x="2162175" y="400050"/>
            <a:ext cx="5010150" cy="461665"/>
          </a:xfrm>
          <a:prstGeom prst="rect">
            <a:avLst/>
          </a:prstGeom>
          <a:noFill/>
        </p:spPr>
        <p:txBody>
          <a:bodyPr wrap="square" rtlCol="0">
            <a:spAutoFit/>
          </a:bodyPr>
          <a:lstStyle/>
          <a:p>
            <a:r>
              <a:rPr lang="en-IN" sz="2400" dirty="0">
                <a:solidFill>
                  <a:schemeClr val="bg1"/>
                </a:solidFill>
              </a:rPr>
              <a:t>Heat Map Representation</a:t>
            </a:r>
          </a:p>
        </p:txBody>
      </p:sp>
    </p:spTree>
    <p:extLst>
      <p:ext uri="{BB962C8B-B14F-4D97-AF65-F5344CB8AC3E}">
        <p14:creationId xmlns:p14="http://schemas.microsoft.com/office/powerpoint/2010/main" val="1251737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9D11-F2D1-F15D-4355-2F09D0833980}"/>
              </a:ext>
            </a:extLst>
          </p:cNvPr>
          <p:cNvSpPr>
            <a:spLocks noGrp="1"/>
          </p:cNvSpPr>
          <p:nvPr>
            <p:ph type="title"/>
          </p:nvPr>
        </p:nvSpPr>
        <p:spPr/>
        <p:txBody>
          <a:bodyPr/>
          <a:lstStyle/>
          <a:p>
            <a:r>
              <a:rPr lang="en-US" dirty="0">
                <a:solidFill>
                  <a:schemeClr val="bg1"/>
                </a:solidFill>
              </a:rPr>
              <a:t>RANDOM FOREST ALGORITHM</a:t>
            </a:r>
            <a:endParaRPr lang="en-IN" dirty="0">
              <a:solidFill>
                <a:schemeClr val="bg1"/>
              </a:solidFill>
            </a:endParaRPr>
          </a:p>
        </p:txBody>
      </p:sp>
      <p:sp>
        <p:nvSpPr>
          <p:cNvPr id="3" name="Content Placeholder 2">
            <a:extLst>
              <a:ext uri="{FF2B5EF4-FFF2-40B4-BE49-F238E27FC236}">
                <a16:creationId xmlns:a16="http://schemas.microsoft.com/office/drawing/2014/main" id="{F766FBF1-D0E4-0750-5184-CF711FC2F6C2}"/>
              </a:ext>
            </a:extLst>
          </p:cNvPr>
          <p:cNvSpPr>
            <a:spLocks noGrp="1"/>
          </p:cNvSpPr>
          <p:nvPr>
            <p:ph idx="1"/>
          </p:nvPr>
        </p:nvSpPr>
        <p:spPr>
          <a:xfrm>
            <a:off x="1141412" y="1790700"/>
            <a:ext cx="9905999" cy="4638675"/>
          </a:xfrm>
        </p:spPr>
        <p:txBody>
          <a:bodyPr>
            <a:noAutofit/>
          </a:bodyPr>
          <a:lstStyle/>
          <a:p>
            <a:pPr marL="514350" indent="-285750" algn="just">
              <a:lnSpc>
                <a:spcPct val="150000"/>
              </a:lnSpc>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Random Forest is a popular machine learning algorithm that belongs to the supervised learning technique. It can be used for both Classification and Regression problems in ML. It is based on the concept of ensemble learning, which is a process of combining multiple classifiers to solve a complex problem and to improve the performance of the model.</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As the name suggests, "Random Forest is a classifier that contains a number of decision trees on various subsets of the given dataset and takes the average to improve the predictive accuracy of that dataset." Instead of relying on one decision tree, the random forest takes the prediction from each tree and based on the majority votes of predictions, and it predicts the final output.</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The greater number of trees in the forest leads to higher accuracy and prevents the problem of overfitting.</a:t>
            </a:r>
            <a:r>
              <a:rPr lang="en-US" sz="1600" spc="-5" dirty="0">
                <a:solidFill>
                  <a:schemeClr val="bg1"/>
                </a:solidFill>
                <a:effectLst/>
                <a:latin typeface="Times New Roman" panose="02020603050405020304" pitchFamily="18" charset="0"/>
                <a:ea typeface="Times New Roman" panose="02020603050405020304" pitchFamily="18" charset="0"/>
              </a:rPr>
              <a:t>Since</a:t>
            </a:r>
            <a:r>
              <a:rPr lang="en-US" sz="1600" spc="-85" dirty="0">
                <a:solidFill>
                  <a:schemeClr val="bg1"/>
                </a:solidFill>
                <a:effectLst/>
                <a:latin typeface="Times New Roman" panose="02020603050405020304" pitchFamily="18" charset="0"/>
                <a:ea typeface="Times New Roman" panose="02020603050405020304" pitchFamily="18" charset="0"/>
              </a:rPr>
              <a:t> </a:t>
            </a:r>
            <a:r>
              <a:rPr lang="en-US" sz="1600" spc="-5" dirty="0">
                <a:solidFill>
                  <a:schemeClr val="bg1"/>
                </a:solidFill>
                <a:effectLst/>
                <a:latin typeface="Times New Roman" panose="02020603050405020304" pitchFamily="18" charset="0"/>
                <a:ea typeface="Times New Roman" panose="02020603050405020304" pitchFamily="18" charset="0"/>
              </a:rPr>
              <a:t>the</a:t>
            </a:r>
            <a:r>
              <a:rPr lang="en-US" sz="1600" spc="-65" dirty="0">
                <a:solidFill>
                  <a:schemeClr val="bg1"/>
                </a:solidFill>
                <a:effectLst/>
                <a:latin typeface="Times New Roman" panose="02020603050405020304" pitchFamily="18" charset="0"/>
                <a:ea typeface="Times New Roman" panose="02020603050405020304" pitchFamily="18" charset="0"/>
              </a:rPr>
              <a:t> </a:t>
            </a:r>
            <a:r>
              <a:rPr lang="en-US" sz="1600" spc="-5" dirty="0">
                <a:solidFill>
                  <a:schemeClr val="bg1"/>
                </a:solidFill>
                <a:effectLst/>
                <a:latin typeface="Times New Roman" panose="02020603050405020304" pitchFamily="18" charset="0"/>
                <a:ea typeface="Times New Roman" panose="02020603050405020304" pitchFamily="18" charset="0"/>
              </a:rPr>
              <a:t>random</a:t>
            </a:r>
            <a:r>
              <a:rPr lang="en-US" sz="1600" spc="-70" dirty="0">
                <a:solidFill>
                  <a:schemeClr val="bg1"/>
                </a:solidFill>
                <a:effectLst/>
                <a:latin typeface="Times New Roman" panose="02020603050405020304" pitchFamily="18" charset="0"/>
                <a:ea typeface="Times New Roman" panose="02020603050405020304" pitchFamily="18" charset="0"/>
              </a:rPr>
              <a:t> </a:t>
            </a:r>
            <a:r>
              <a:rPr lang="en-US" sz="1600" spc="-5" dirty="0">
                <a:solidFill>
                  <a:schemeClr val="bg1"/>
                </a:solidFill>
                <a:effectLst/>
                <a:latin typeface="Times New Roman" panose="02020603050405020304" pitchFamily="18" charset="0"/>
                <a:ea typeface="Times New Roman" panose="02020603050405020304" pitchFamily="18" charset="0"/>
              </a:rPr>
              <a:t>forest</a:t>
            </a:r>
            <a:r>
              <a:rPr lang="en-US" sz="1600" spc="-6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combines</a:t>
            </a:r>
            <a:r>
              <a:rPr lang="en-US" sz="1600" spc="-7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multiple</a:t>
            </a:r>
            <a:r>
              <a:rPr lang="en-US" sz="1600" spc="-7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trees</a:t>
            </a:r>
            <a:r>
              <a:rPr lang="en-US" sz="1600" spc="-5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to</a:t>
            </a:r>
            <a:r>
              <a:rPr lang="en-US" sz="1600" spc="-7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predict</a:t>
            </a:r>
            <a:r>
              <a:rPr lang="en-US" sz="1600" spc="-6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the</a:t>
            </a:r>
            <a:r>
              <a:rPr lang="en-US" sz="1600" spc="-5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class</a:t>
            </a:r>
            <a:r>
              <a:rPr lang="en-US" sz="1600" spc="-7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of</a:t>
            </a:r>
            <a:r>
              <a:rPr lang="en-US" sz="1600" spc="-8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the</a:t>
            </a:r>
            <a:r>
              <a:rPr lang="en-US" sz="1600" spc="-8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dataset,</a:t>
            </a:r>
            <a:r>
              <a:rPr lang="en-US" sz="1600" spc="-33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it</a:t>
            </a:r>
            <a:r>
              <a:rPr lang="en-US" sz="1600" spc="-7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is</a:t>
            </a:r>
            <a:r>
              <a:rPr lang="en-US" sz="1600" spc="-5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possible</a:t>
            </a:r>
            <a:r>
              <a:rPr lang="en-US" sz="1600" spc="-7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that</a:t>
            </a:r>
            <a:r>
              <a:rPr lang="en-US" sz="1600" spc="-6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some</a:t>
            </a:r>
            <a:r>
              <a:rPr lang="en-US" sz="1600" spc="-4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decision</a:t>
            </a:r>
            <a:r>
              <a:rPr lang="en-US" sz="1600" spc="-6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trees</a:t>
            </a:r>
            <a:r>
              <a:rPr lang="en-US" sz="1600" spc="-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may</a:t>
            </a:r>
            <a:r>
              <a:rPr lang="en-US" sz="1600" spc="-8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predict</a:t>
            </a:r>
            <a:r>
              <a:rPr lang="en-US" sz="1600" spc="-5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the</a:t>
            </a:r>
            <a:r>
              <a:rPr lang="en-US" sz="1600" spc="-5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correct</a:t>
            </a:r>
            <a:r>
              <a:rPr lang="en-US" sz="1600" spc="-4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output,</a:t>
            </a:r>
            <a:r>
              <a:rPr lang="en-US" sz="1600" spc="-8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while</a:t>
            </a:r>
            <a:r>
              <a:rPr lang="en-US" sz="1600" spc="-6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others   may not. But together, all the trees predict the correct output.</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endParaRPr lang="en-IN" sz="1600" dirty="0"/>
          </a:p>
        </p:txBody>
      </p:sp>
    </p:spTree>
    <p:extLst>
      <p:ext uri="{BB962C8B-B14F-4D97-AF65-F5344CB8AC3E}">
        <p14:creationId xmlns:p14="http://schemas.microsoft.com/office/powerpoint/2010/main" val="4123401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47F976-895A-44C4-F79D-9451E3908B8F}"/>
              </a:ext>
            </a:extLst>
          </p:cNvPr>
          <p:cNvSpPr txBox="1"/>
          <p:nvPr/>
        </p:nvSpPr>
        <p:spPr>
          <a:xfrm>
            <a:off x="809625" y="795059"/>
            <a:ext cx="10391775" cy="2554545"/>
          </a:xfrm>
          <a:prstGeom prst="rect">
            <a:avLst/>
          </a:prstGeom>
          <a:noFill/>
        </p:spPr>
        <p:txBody>
          <a:bodyPr wrap="square">
            <a:spAutoFit/>
          </a:bodyPr>
          <a:lstStyle/>
          <a:p>
            <a:r>
              <a:rPr lang="en-US" sz="1800" b="1" dirty="0">
                <a:solidFill>
                  <a:schemeClr val="bg1"/>
                </a:solidFill>
                <a:effectLst/>
                <a:latin typeface="Times New Roman" panose="02020603050405020304" pitchFamily="18" charset="0"/>
                <a:ea typeface="Times New Roman" panose="02020603050405020304" pitchFamily="18" charset="0"/>
              </a:rPr>
              <a:t>ADVANTAGES</a:t>
            </a:r>
          </a:p>
          <a:p>
            <a:endParaRPr lang="en-US" sz="1800" b="1" dirty="0">
              <a:solidFill>
                <a:schemeClr val="bg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It takes less training time as compared to other algorithms.</a:t>
            </a:r>
          </a:p>
          <a:p>
            <a:endParaRPr lang="en-US" sz="1800" dirty="0">
              <a:solidFill>
                <a:schemeClr val="bg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It predicts output with high accuracy, even for the large dataset it runs efficiently.</a:t>
            </a:r>
          </a:p>
          <a:p>
            <a:r>
              <a:rPr lang="en-US" sz="1800" dirty="0">
                <a:solidFill>
                  <a:schemeClr val="bg1"/>
                </a:solidFill>
                <a:effectLst/>
                <a:latin typeface="Times New Roman" panose="02020603050405020304" pitchFamily="18" charset="0"/>
                <a:ea typeface="Times New Roman" panose="02020603050405020304" pitchFamily="18" charset="0"/>
              </a:rPr>
              <a:t> </a:t>
            </a:r>
          </a:p>
          <a:p>
            <a:pPr marL="285750" indent="-285750">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It can also maintain accuracy when a large proportion of data is missing.</a:t>
            </a:r>
          </a:p>
          <a:p>
            <a:endParaRPr lang="en-US" sz="1800" dirty="0">
              <a:solidFill>
                <a:schemeClr val="bg1"/>
              </a:solidFill>
              <a:effectLst/>
              <a:latin typeface="Times New Roman" panose="02020603050405020304" pitchFamily="18" charset="0"/>
              <a:ea typeface="Times New Roman" panose="02020603050405020304" pitchFamily="18" charset="0"/>
            </a:endParaRPr>
          </a:p>
          <a:p>
            <a:endParaRPr lang="en-IN" sz="1600" dirty="0">
              <a:solidFill>
                <a:schemeClr val="bg1"/>
              </a:solidFill>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5532B66C-469C-D8FA-0BAE-1A575101880E}"/>
              </a:ext>
            </a:extLst>
          </p:cNvPr>
          <p:cNvSpPr>
            <a:spLocks noChangeArrowheads="1"/>
          </p:cNvSpPr>
          <p:nvPr/>
        </p:nvSpPr>
        <p:spPr bwMode="auto">
          <a:xfrm>
            <a:off x="951745" y="3245476"/>
            <a:ext cx="7773538"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000000"/>
                </a:solidFill>
                <a:effectLst/>
                <a:latin typeface="Times New Roman" pitchFamily="18" charset="0"/>
                <a:cs typeface="Times New Roman" pitchFamily="18" charset="0"/>
              </a:rPr>
              <a:t>THE CONFUSION MATRIX SCORE OF RANDOM FOREST CLASSIFIER: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000000"/>
                </a:solidFill>
                <a:effectLst/>
                <a:latin typeface="Times New Roman" pitchFamily="18" charset="0"/>
                <a:cs typeface="Times New Roman" pitchFamily="18" charset="0"/>
              </a:rPr>
              <a:t> [[ 994   20] [   0 1013]]</a:t>
            </a:r>
            <a:endParaRPr kumimoji="0" lang="en-US" altLang="en-US" b="0"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E0B0DBC-802B-891B-FDAD-C244BDAE9A56}"/>
              </a:ext>
            </a:extLst>
          </p:cNvPr>
          <p:cNvSpPr>
            <a:spLocks noChangeArrowheads="1"/>
          </p:cNvSpPr>
          <p:nvPr/>
        </p:nvSpPr>
        <p:spPr bwMode="auto">
          <a:xfrm>
            <a:off x="896035" y="4342549"/>
            <a:ext cx="1067966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000000"/>
                </a:solidFill>
                <a:effectLst/>
                <a:latin typeface="Times New Roman" pitchFamily="18" charset="0"/>
                <a:cs typeface="Times New Roman" pitchFamily="18" charset="0"/>
              </a:rPr>
              <a:t>THE CROSS VALIDATION TEST RESULT OF ACCURACY : [99.01332018 98.71731623 98.76604146 98.96347483 99.11154985]</a:t>
            </a:r>
            <a:endParaRPr kumimoji="0" lang="en-US" b="1" i="0" u="none" strike="noStrike" cap="none" normalizeH="0" baseline="0" dirty="0">
              <a:ln>
                <a:noFill/>
              </a:ln>
              <a:solidFill>
                <a:schemeClr val="accent3">
                  <a:lumMod val="75000"/>
                </a:schemeClr>
              </a:solidFill>
              <a:effectLst/>
              <a:latin typeface="Times New Roman" pitchFamily="18" charset="0"/>
              <a:cs typeface="Times New Roman" pitchFamily="18" charset="0"/>
            </a:endParaRPr>
          </a:p>
        </p:txBody>
      </p:sp>
      <p:sp>
        <p:nvSpPr>
          <p:cNvPr id="7" name="Rectangle 6">
            <a:extLst>
              <a:ext uri="{FF2B5EF4-FFF2-40B4-BE49-F238E27FC236}">
                <a16:creationId xmlns:a16="http://schemas.microsoft.com/office/drawing/2014/main" id="{18B52BD7-C777-3A01-A4E7-BE8D22434F59}"/>
              </a:ext>
            </a:extLst>
          </p:cNvPr>
          <p:cNvSpPr>
            <a:spLocks noChangeArrowheads="1"/>
          </p:cNvSpPr>
          <p:nvPr/>
        </p:nvSpPr>
        <p:spPr bwMode="auto">
          <a:xfrm>
            <a:off x="896035" y="5200625"/>
            <a:ext cx="895867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000000"/>
                </a:solidFill>
                <a:effectLst/>
                <a:latin typeface="Times New Roman" pitchFamily="18" charset="0"/>
                <a:cs typeface="Times New Roman" pitchFamily="18" charset="0"/>
              </a:rPr>
              <a:t>THE ACCURACY SCORE OF RANDOM FOREST CLASSIFIER IS : 99.01332017760237</a:t>
            </a:r>
            <a:endParaRPr kumimoji="0" lang="en-US" b="1" i="0" u="none" strike="noStrike" cap="none" normalizeH="0" baseline="0" dirty="0">
              <a:ln>
                <a:noFill/>
              </a:ln>
              <a:solidFill>
                <a:schemeClr val="accent3">
                  <a:lumMod val="75000"/>
                </a:schemeClr>
              </a:solidFill>
              <a:effectLst/>
              <a:latin typeface="Times New Roman" pitchFamily="18" charset="0"/>
              <a:cs typeface="Times New Roman" pitchFamily="18" charset="0"/>
            </a:endParaRPr>
          </a:p>
        </p:txBody>
      </p:sp>
      <p:sp>
        <p:nvSpPr>
          <p:cNvPr id="8" name="Rectangle 7">
            <a:extLst>
              <a:ext uri="{FF2B5EF4-FFF2-40B4-BE49-F238E27FC236}">
                <a16:creationId xmlns:a16="http://schemas.microsoft.com/office/drawing/2014/main" id="{0EFB19E0-F342-3D54-8FBB-5091CFB8F3BF}"/>
              </a:ext>
            </a:extLst>
          </p:cNvPr>
          <p:cNvSpPr>
            <a:spLocks noChangeArrowheads="1"/>
          </p:cNvSpPr>
          <p:nvPr/>
        </p:nvSpPr>
        <p:spPr bwMode="auto">
          <a:xfrm>
            <a:off x="2238375" y="5668927"/>
            <a:ext cx="4449043"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FF0000"/>
              </a:solidFill>
              <a:effectLst/>
              <a:latin typeface="Times New Roman" pitchFamily="18" charset="0"/>
              <a:cs typeface="Times New Roman" pitchFamily="18" charset="0"/>
            </a:endParaRPr>
          </a:p>
        </p:txBody>
      </p:sp>
      <p:sp>
        <p:nvSpPr>
          <p:cNvPr id="9" name="Rectangle 1">
            <a:extLst>
              <a:ext uri="{FF2B5EF4-FFF2-40B4-BE49-F238E27FC236}">
                <a16:creationId xmlns:a16="http://schemas.microsoft.com/office/drawing/2014/main" id="{50F4C6B1-5D23-824D-D008-26C034C2109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72DC1B8-8DFA-5BB2-8163-A1DC0DCDE05F}"/>
              </a:ext>
            </a:extLst>
          </p:cNvPr>
          <p:cNvSpPr>
            <a:spLocks noChangeArrowheads="1"/>
          </p:cNvSpPr>
          <p:nvPr/>
        </p:nvSpPr>
        <p:spPr bwMode="auto">
          <a:xfrm>
            <a:off x="0" y="151656"/>
            <a:ext cx="18274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D50A5782-AA43-A26B-FFBE-DAFD4924CCDA}"/>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F6E6B4B0-2543-0918-E674-2235D0BA64F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B07F2055-4D09-D311-4876-15DAC3AF2C8E}"/>
              </a:ext>
            </a:extLst>
          </p:cNvPr>
          <p:cNvSpPr txBox="1"/>
          <p:nvPr/>
        </p:nvSpPr>
        <p:spPr>
          <a:xfrm>
            <a:off x="951745" y="5653162"/>
            <a:ext cx="992343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0000"/>
                </a:solidFill>
                <a:latin typeface="Times New Roman" panose="02020603050405020304" pitchFamily="18" charset="0"/>
                <a:cs typeface="Times New Roman" panose="02020603050405020304" pitchFamily="18" charset="0"/>
              </a:rPr>
              <a:t>THE PRECISION SCORE OF RANDOM FOREST CLASSIFIER IS : 98.06389157792836</a:t>
            </a:r>
            <a:endParaRPr kumimoji="0" lang="en-US" altLang="en-US" sz="4000" b="1" i="0" u="none" strike="noStrike" cap="none" normalizeH="0" baseline="0" dirty="0">
              <a:ln>
                <a:noFill/>
              </a:ln>
              <a:solidFill>
                <a:schemeClr val="accent3">
                  <a:lumMod val="75000"/>
                </a:schemeClr>
              </a:solidFill>
              <a:effectLst/>
              <a:latin typeface="Arial" panose="020B0604020202020204" pitchFamily="34" charset="0"/>
            </a:endParaRPr>
          </a:p>
        </p:txBody>
      </p:sp>
    </p:spTree>
    <p:extLst>
      <p:ext uri="{BB962C8B-B14F-4D97-AF65-F5344CB8AC3E}">
        <p14:creationId xmlns:p14="http://schemas.microsoft.com/office/powerpoint/2010/main" val="1896975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C0286B-D0B0-90F4-8344-0F5BA95F1CCF}"/>
              </a:ext>
            </a:extLst>
          </p:cNvPr>
          <p:cNvSpPr txBox="1"/>
          <p:nvPr/>
        </p:nvSpPr>
        <p:spPr>
          <a:xfrm>
            <a:off x="786493" y="852492"/>
            <a:ext cx="6101442" cy="923330"/>
          </a:xfrm>
          <a:prstGeom prst="rect">
            <a:avLst/>
          </a:prstGeom>
          <a:noFill/>
        </p:spPr>
        <p:txBody>
          <a:bodyPr wrap="square">
            <a:spAutoFit/>
          </a:bodyPr>
          <a:lstStyle/>
          <a:p>
            <a:r>
              <a:rPr lang="en-IN" dirty="0">
                <a:solidFill>
                  <a:schemeClr val="bg1"/>
                </a:solidFill>
              </a:rPr>
              <a:t>THE CONFUSION MATRIX SCORE OF RANDOM FOREST CLASSIFIER:</a:t>
            </a:r>
          </a:p>
          <a:p>
            <a:r>
              <a:rPr lang="en-IN" dirty="0">
                <a:solidFill>
                  <a:schemeClr val="bg1"/>
                </a:solidFill>
              </a:rPr>
              <a:t>[[ 994   20] [   0 1013]]</a:t>
            </a:r>
          </a:p>
        </p:txBody>
      </p:sp>
      <p:pic>
        <p:nvPicPr>
          <p:cNvPr id="5" name="Picture 4">
            <a:extLst>
              <a:ext uri="{FF2B5EF4-FFF2-40B4-BE49-F238E27FC236}">
                <a16:creationId xmlns:a16="http://schemas.microsoft.com/office/drawing/2014/main" id="{2CE2E536-AA9F-EB2D-6033-F97EE6A0C9AB}"/>
              </a:ext>
            </a:extLst>
          </p:cNvPr>
          <p:cNvPicPr>
            <a:picLocks noChangeAspect="1"/>
          </p:cNvPicPr>
          <p:nvPr/>
        </p:nvPicPr>
        <p:blipFill>
          <a:blip r:embed="rId2"/>
          <a:stretch>
            <a:fillRect/>
          </a:stretch>
        </p:blipFill>
        <p:spPr>
          <a:xfrm>
            <a:off x="627970" y="1775822"/>
            <a:ext cx="4905375" cy="3933825"/>
          </a:xfrm>
          <a:prstGeom prst="rect">
            <a:avLst/>
          </a:prstGeom>
        </p:spPr>
      </p:pic>
      <p:pic>
        <p:nvPicPr>
          <p:cNvPr id="7" name="Picture 6">
            <a:extLst>
              <a:ext uri="{FF2B5EF4-FFF2-40B4-BE49-F238E27FC236}">
                <a16:creationId xmlns:a16="http://schemas.microsoft.com/office/drawing/2014/main" id="{BAD58EF2-4142-299D-1932-83BBBC7B81DD}"/>
              </a:ext>
            </a:extLst>
          </p:cNvPr>
          <p:cNvPicPr>
            <a:picLocks noChangeAspect="1"/>
          </p:cNvPicPr>
          <p:nvPr/>
        </p:nvPicPr>
        <p:blipFill>
          <a:blip r:embed="rId3"/>
          <a:stretch>
            <a:fillRect/>
          </a:stretch>
        </p:blipFill>
        <p:spPr>
          <a:xfrm>
            <a:off x="6491286" y="1547898"/>
            <a:ext cx="4623027" cy="4161749"/>
          </a:xfrm>
          <a:prstGeom prst="rect">
            <a:avLst/>
          </a:prstGeom>
        </p:spPr>
      </p:pic>
    </p:spTree>
    <p:extLst>
      <p:ext uri="{BB962C8B-B14F-4D97-AF65-F5344CB8AC3E}">
        <p14:creationId xmlns:p14="http://schemas.microsoft.com/office/powerpoint/2010/main" val="4052865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6251-26CB-C94E-5E0B-EFCB695C5AC6}"/>
              </a:ext>
            </a:extLst>
          </p:cNvPr>
          <p:cNvSpPr>
            <a:spLocks noGrp="1"/>
          </p:cNvSpPr>
          <p:nvPr>
            <p:ph type="title"/>
          </p:nvPr>
        </p:nvSpPr>
        <p:spPr>
          <a:xfrm>
            <a:off x="1141413" y="618518"/>
            <a:ext cx="9905998" cy="779976"/>
          </a:xfrm>
        </p:spPr>
        <p:txBody>
          <a:bodyPr/>
          <a:lstStyle/>
          <a:p>
            <a:r>
              <a:rPr lang="en-US" dirty="0">
                <a:solidFill>
                  <a:schemeClr val="bg1"/>
                </a:solidFill>
              </a:rPr>
              <a:t>GRADIENT BOOST ALGORITHM</a:t>
            </a:r>
            <a:endParaRPr lang="en-IN" dirty="0">
              <a:solidFill>
                <a:schemeClr val="bg1"/>
              </a:solidFill>
            </a:endParaRPr>
          </a:p>
        </p:txBody>
      </p:sp>
      <p:sp>
        <p:nvSpPr>
          <p:cNvPr id="3" name="Content Placeholder 2">
            <a:extLst>
              <a:ext uri="{FF2B5EF4-FFF2-40B4-BE49-F238E27FC236}">
                <a16:creationId xmlns:a16="http://schemas.microsoft.com/office/drawing/2014/main" id="{4D0C6FBF-445F-FD4D-F915-5A18EAD399AD}"/>
              </a:ext>
            </a:extLst>
          </p:cNvPr>
          <p:cNvSpPr>
            <a:spLocks noGrp="1"/>
          </p:cNvSpPr>
          <p:nvPr>
            <p:ph idx="1"/>
          </p:nvPr>
        </p:nvSpPr>
        <p:spPr>
          <a:xfrm>
            <a:off x="1141412" y="1398494"/>
            <a:ext cx="9905999" cy="4392707"/>
          </a:xfrm>
        </p:spPr>
        <p:txBody>
          <a:bodyPr/>
          <a:lstStyle/>
          <a:p>
            <a:pPr algn="just">
              <a:lnSpc>
                <a:spcPct val="150000"/>
              </a:lnSpc>
            </a:pPr>
            <a:r>
              <a:rPr lang="en-IN" sz="1800" dirty="0">
                <a:solidFill>
                  <a:srgbClr val="333333"/>
                </a:solidFill>
                <a:effectLst/>
                <a:latin typeface="Times New Roman" panose="02020603050405020304" pitchFamily="18" charset="0"/>
                <a:ea typeface="Times New Roman" panose="02020603050405020304" pitchFamily="18" charset="0"/>
              </a:rPr>
              <a:t>Machine learning is one of the most popular technologies to build predictive models for various complex regression and classification tasks. </a:t>
            </a:r>
            <a:r>
              <a:rPr lang="en-IN" sz="1800" b="1" dirty="0">
                <a:solidFill>
                  <a:srgbClr val="333333"/>
                </a:solidFill>
                <a:effectLst/>
                <a:latin typeface="Times New Roman" panose="02020603050405020304" pitchFamily="18" charset="0"/>
                <a:ea typeface="Times New Roman" panose="02020603050405020304" pitchFamily="18" charset="0"/>
              </a:rPr>
              <a:t>Gradient Boosting Machine</a:t>
            </a:r>
            <a:r>
              <a:rPr lang="en-IN" sz="1800" dirty="0">
                <a:solidFill>
                  <a:srgbClr val="333333"/>
                </a:solidFill>
                <a:effectLst/>
                <a:latin typeface="Times New Roman" panose="02020603050405020304" pitchFamily="18" charset="0"/>
                <a:ea typeface="Times New Roman" panose="02020603050405020304" pitchFamily="18" charset="0"/>
              </a:rPr>
              <a:t> (GBM) is considered one of the most powerful boosting algorithms.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r>
              <a:rPr lang="en-IN" sz="1800" dirty="0">
                <a:solidFill>
                  <a:srgbClr val="333333"/>
                </a:solidFill>
                <a:effectLst/>
                <a:latin typeface="Times New Roman" panose="02020603050405020304" pitchFamily="18" charset="0"/>
                <a:ea typeface="Times New Roman" panose="02020603050405020304" pitchFamily="18" charset="0"/>
              </a:rPr>
              <a:t>Although, there are so many algorithms used in machine learning, boosting algorithms has become mainstream in the machine learning community across the world. Boosting technique follows the concept of ensemble learning, and hence it combines multiple simple models (weak learners or base estimators) to generate the final output.</a:t>
            </a:r>
          </a:p>
          <a:p>
            <a:r>
              <a:rPr lang="en-US" sz="1800" dirty="0">
                <a:solidFill>
                  <a:srgbClr val="333333"/>
                </a:solidFill>
                <a:effectLst/>
                <a:latin typeface="Times New Roman" panose="02020603050405020304" pitchFamily="18" charset="0"/>
                <a:ea typeface="Times New Roman" panose="02020603050405020304" pitchFamily="18" charset="0"/>
              </a:rPr>
              <a:t>This algorithm</a:t>
            </a:r>
            <a:r>
              <a:rPr lang="en-US" sz="1800" spc="-6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computes</a:t>
            </a:r>
            <a:r>
              <a:rPr lang="en-US" sz="1800" spc="-5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the</a:t>
            </a:r>
            <a:r>
              <a:rPr lang="en-US" sz="1800" spc="-5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gradient</a:t>
            </a:r>
            <a:r>
              <a:rPr lang="en-US" sz="1800" spc="-4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of</a:t>
            </a:r>
            <a:r>
              <a:rPr lang="en-US" sz="1800" spc="-5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the</a:t>
            </a:r>
            <a:r>
              <a:rPr lang="en-US" sz="1800" spc="-5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loss</a:t>
            </a:r>
            <a:r>
              <a:rPr lang="en-US" sz="1800" spc="-5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function</a:t>
            </a:r>
            <a:r>
              <a:rPr lang="en-US" sz="1800" spc="-4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with</a:t>
            </a:r>
            <a:r>
              <a:rPr lang="en-US" sz="1800" spc="-3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respect</a:t>
            </a:r>
            <a:r>
              <a:rPr lang="en-US" sz="1800" spc="-4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to</a:t>
            </a:r>
            <a:r>
              <a:rPr lang="en-US" sz="1800" spc="-5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the</a:t>
            </a:r>
            <a:r>
              <a:rPr lang="en-US" sz="1800" spc="-4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predictions</a:t>
            </a:r>
            <a:r>
              <a:rPr lang="en-US" sz="1800" spc="-33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of the current ensemble and then trains a new weak model to minimize this</a:t>
            </a:r>
            <a:r>
              <a:rPr lang="en-US" sz="1800" spc="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gradient.</a:t>
            </a:r>
            <a:r>
              <a:rPr lang="en-US" sz="1800" spc="-4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The</a:t>
            </a:r>
            <a:r>
              <a:rPr lang="en-US" sz="1800" spc="-5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predictions</a:t>
            </a:r>
            <a:r>
              <a:rPr lang="en-US" sz="1800" spc="-4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of</a:t>
            </a:r>
            <a:r>
              <a:rPr lang="en-US" sz="1800" spc="-5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the</a:t>
            </a:r>
            <a:r>
              <a:rPr lang="en-US" sz="1800" spc="-5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new</a:t>
            </a:r>
            <a:r>
              <a:rPr lang="en-US" sz="1800" spc="-2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model</a:t>
            </a:r>
            <a:r>
              <a:rPr lang="en-US" sz="1800" spc="-5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are</a:t>
            </a:r>
            <a:r>
              <a:rPr lang="en-US" sz="1800" spc="-4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then</a:t>
            </a:r>
            <a:r>
              <a:rPr lang="en-US" sz="1800" spc="-2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added</a:t>
            </a:r>
            <a:r>
              <a:rPr lang="en-US" sz="1800" spc="-5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to</a:t>
            </a:r>
            <a:r>
              <a:rPr lang="en-US" sz="1800" spc="-5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the</a:t>
            </a:r>
            <a:r>
              <a:rPr lang="en-US" sz="1800" spc="-5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ensemble,</a:t>
            </a:r>
            <a:r>
              <a:rPr lang="en-US" sz="1800" spc="-4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and</a:t>
            </a:r>
            <a:r>
              <a:rPr lang="en-US" sz="1800" spc="-3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the</a:t>
            </a:r>
            <a:r>
              <a:rPr lang="en-US" sz="1800" spc="-33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process</a:t>
            </a:r>
            <a:r>
              <a:rPr lang="en-US" sz="1800" spc="-2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is</a:t>
            </a:r>
            <a:r>
              <a:rPr lang="en-US" sz="1800" spc="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repeated until</a:t>
            </a:r>
            <a:r>
              <a:rPr lang="en-US" sz="1800" spc="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a</a:t>
            </a:r>
            <a:r>
              <a:rPr lang="en-US" sz="1800" spc="-2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stopping criterion</a:t>
            </a:r>
            <a:r>
              <a:rPr lang="en-US" sz="1800" spc="-15"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is met.</a:t>
            </a:r>
            <a:endParaRPr lang="en-IN" sz="1800" dirty="0">
              <a:effectLst/>
              <a:latin typeface="Times New Roman" panose="02020603050405020304" pitchFamily="18" charset="0"/>
              <a:ea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49166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221230-F23B-006B-8A36-B28EE13CCFC5}"/>
              </a:ext>
            </a:extLst>
          </p:cNvPr>
          <p:cNvSpPr txBox="1"/>
          <p:nvPr/>
        </p:nvSpPr>
        <p:spPr>
          <a:xfrm>
            <a:off x="1647825" y="3609974"/>
            <a:ext cx="8896350" cy="4385816"/>
          </a:xfrm>
          <a:prstGeom prst="rect">
            <a:avLst/>
          </a:prstGeom>
          <a:noFill/>
        </p:spPr>
        <p:txBody>
          <a:bodyPr wrap="square" rtlCol="0">
            <a:spAutoFit/>
          </a:bodyPr>
          <a:lstStyle/>
          <a:p>
            <a:r>
              <a:rPr lang="en-US" altLang="en-US" b="1" dirty="0">
                <a:solidFill>
                  <a:srgbClr val="000000"/>
                </a:solidFill>
                <a:latin typeface="Times New Roman" panose="02020603050405020304" pitchFamily="18" charset="0"/>
                <a:cs typeface="Times New Roman" panose="02020603050405020304" pitchFamily="18" charset="0"/>
              </a:rPr>
              <a:t>THE CONFUSION MATRIX SCORE OF GRADIENT BOOSTING CLASSIFIER: [[50  0] [ 1 49]]</a:t>
            </a:r>
          </a:p>
          <a:p>
            <a:r>
              <a:rPr kumimoji="0" lang="en-US" altLang="en-US" sz="1400" b="1" i="0" u="none" strike="noStrike" cap="none" normalizeH="0" baseline="0" dirty="0">
                <a:ln>
                  <a:noFill/>
                </a:ln>
                <a:solidFill>
                  <a:schemeClr val="accent3">
                    <a:lumMod val="75000"/>
                  </a:schemeClr>
                </a:solidFill>
                <a:effectLst/>
              </a:rPr>
              <a:t> </a:t>
            </a:r>
          </a:p>
          <a:p>
            <a:r>
              <a:rPr lang="en-US" altLang="en-US" b="1" dirty="0">
                <a:solidFill>
                  <a:srgbClr val="000000"/>
                </a:solidFill>
                <a:latin typeface="Times New Roman" panose="02020603050405020304" pitchFamily="18" charset="0"/>
                <a:cs typeface="Times New Roman" panose="02020603050405020304" pitchFamily="18" charset="0"/>
              </a:rPr>
              <a:t>THE CROSS VALIDATION TEST RESULT OF ACCURACY : </a:t>
            </a:r>
            <a:r>
              <a:rPr lang="en-US" altLang="en-US" b="1" dirty="0">
                <a:solidFill>
                  <a:schemeClr val="accent3">
                    <a:lumMod val="75000"/>
                  </a:schemeClr>
                </a:solidFill>
                <a:latin typeface="Times New Roman" panose="02020603050405020304" pitchFamily="18" charset="0"/>
                <a:cs typeface="Times New Roman" panose="02020603050405020304" pitchFamily="18" charset="0"/>
              </a:rPr>
              <a:t>[ 99. 100. 100. 99. 100.]</a:t>
            </a:r>
          </a:p>
          <a:p>
            <a:endParaRPr lang="en-US" altLang="en-US" b="1" dirty="0">
              <a:solidFill>
                <a:schemeClr val="accent3">
                  <a:lumMod val="75000"/>
                </a:schemeClr>
              </a:solidFill>
              <a:latin typeface="Times New Roman" panose="02020603050405020304" pitchFamily="18" charset="0"/>
              <a:cs typeface="Times New Roman" panose="02020603050405020304" pitchFamily="18" charset="0"/>
            </a:endParaRPr>
          </a:p>
          <a:p>
            <a:r>
              <a:rPr lang="en-US" altLang="en-US" b="1" dirty="0">
                <a:solidFill>
                  <a:srgbClr val="000000"/>
                </a:solidFill>
                <a:latin typeface="Times New Roman" panose="02020603050405020304" pitchFamily="18" charset="0"/>
                <a:cs typeface="Times New Roman" panose="02020603050405020304" pitchFamily="18" charset="0"/>
              </a:rPr>
              <a:t>THE ACCURACY SCORE OF GRADIENT BOOSTING CLASSIFIER IS : </a:t>
            </a:r>
            <a:r>
              <a:rPr lang="en-US" altLang="en-US" b="1" dirty="0">
                <a:solidFill>
                  <a:schemeClr val="accent3">
                    <a:lumMod val="75000"/>
                  </a:schemeClr>
                </a:solidFill>
                <a:latin typeface="Times New Roman" panose="02020603050405020304" pitchFamily="18" charset="0"/>
                <a:cs typeface="Times New Roman" panose="02020603050405020304" pitchFamily="18" charset="0"/>
              </a:rPr>
              <a:t>99.0</a:t>
            </a:r>
            <a:r>
              <a:rPr lang="en-US" altLang="en-US" b="1" dirty="0">
                <a:solidFill>
                  <a:srgbClr val="000000"/>
                </a:solidFill>
                <a:latin typeface="Times New Roman" panose="02020603050405020304" pitchFamily="18" charset="0"/>
                <a:cs typeface="Times New Roman" panose="02020603050405020304" pitchFamily="18" charset="0"/>
              </a:rPr>
              <a:t> </a:t>
            </a:r>
          </a:p>
          <a:p>
            <a:endParaRPr lang="en-US" altLang="en-US" b="1" dirty="0">
              <a:solidFill>
                <a:srgbClr val="000000"/>
              </a:solidFill>
              <a:latin typeface="Times New Roman" panose="02020603050405020304" pitchFamily="18" charset="0"/>
              <a:cs typeface="Times New Roman" panose="02020603050405020304" pitchFamily="18" charset="0"/>
            </a:endParaRPr>
          </a:p>
          <a:p>
            <a:r>
              <a:rPr lang="en-US" altLang="en-US" b="1" dirty="0">
                <a:solidFill>
                  <a:srgbClr val="000000"/>
                </a:solidFill>
                <a:latin typeface="Times New Roman" panose="02020603050405020304" pitchFamily="18" charset="0"/>
                <a:cs typeface="Times New Roman" panose="02020603050405020304" pitchFamily="18" charset="0"/>
              </a:rPr>
              <a:t>THE PRECISION SCORE OF GRADIENT BOOSTING CLASSIFIER IS : </a:t>
            </a:r>
            <a:r>
              <a:rPr lang="en-US" altLang="en-US" b="1" dirty="0">
                <a:solidFill>
                  <a:schemeClr val="accent3">
                    <a:lumMod val="75000"/>
                  </a:schemeClr>
                </a:solidFill>
                <a:latin typeface="Times New Roman" panose="02020603050405020304" pitchFamily="18" charset="0"/>
                <a:cs typeface="Times New Roman" panose="02020603050405020304" pitchFamily="18" charset="0"/>
              </a:rPr>
              <a:t>100.0</a:t>
            </a:r>
            <a:r>
              <a:rPr lang="en-US" altLang="en-US" b="1" dirty="0">
                <a:solidFill>
                  <a:srgbClr val="000000"/>
                </a:solidFill>
                <a:latin typeface="Times New Roman" panose="02020603050405020304" pitchFamily="18" charset="0"/>
                <a:cs typeface="Times New Roman" panose="02020603050405020304" pitchFamily="18" charset="0"/>
              </a:rPr>
              <a:t> </a:t>
            </a:r>
          </a:p>
          <a:p>
            <a:endParaRPr kumimoji="0" lang="en-US" altLang="en-US" sz="2400" b="0" i="0" u="none" strike="noStrike" cap="none" normalizeH="0" baseline="0" dirty="0">
              <a:ln>
                <a:noFill/>
              </a:ln>
              <a:solidFill>
                <a:schemeClr val="tx1"/>
              </a:solidFill>
              <a:effectLst/>
              <a:latin typeface="Arial" panose="020B0604020202020204" pitchFamily="34" charset="0"/>
            </a:endParaRPr>
          </a:p>
          <a:p>
            <a:r>
              <a:rPr kumimoji="0" lang="en-US" altLang="en-US" sz="1100" b="0" i="0" u="none" strike="noStrike" cap="none" normalizeH="0" baseline="0" dirty="0">
                <a:ln>
                  <a:noFill/>
                </a:ln>
                <a:solidFill>
                  <a:schemeClr val="tx1"/>
                </a:solidFill>
                <a:effectLst/>
              </a:rPr>
              <a:t> </a:t>
            </a:r>
          </a:p>
          <a:p>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kumimoji="0" lang="en-US" altLang="en-US" sz="1400" b="0" i="0" u="none" strike="noStrike" cap="none" normalizeH="0" baseline="0" dirty="0">
              <a:ln>
                <a:noFill/>
              </a:ln>
              <a:solidFill>
                <a:schemeClr val="tx1"/>
              </a:solidFill>
              <a:effectLst/>
            </a:endParaRPr>
          </a:p>
          <a:p>
            <a:endParaRPr kumimoji="0" lang="en-US" altLang="en-US" sz="4000" b="0" i="0" u="none" strike="noStrike" cap="none" normalizeH="0" baseline="0" dirty="0">
              <a:ln>
                <a:noFill/>
              </a:ln>
              <a:solidFill>
                <a:schemeClr val="tx1"/>
              </a:solidFill>
              <a:effectLst/>
              <a:latin typeface="Arial" panose="020B0604020202020204" pitchFamily="34" charset="0"/>
            </a:endParaRPr>
          </a:p>
          <a:p>
            <a:endParaRPr lang="en-IN" dirty="0"/>
          </a:p>
        </p:txBody>
      </p:sp>
      <p:sp>
        <p:nvSpPr>
          <p:cNvPr id="3" name="Rectangle 1">
            <a:extLst>
              <a:ext uri="{FF2B5EF4-FFF2-40B4-BE49-F238E27FC236}">
                <a16:creationId xmlns:a16="http://schemas.microsoft.com/office/drawing/2014/main" id="{3DB2EB1C-A45E-8014-D0A3-4013E3EC96B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239C5D54-7B41-37FC-3504-564204F57A7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8E86EF35-6E25-756A-6954-5E9AE5896C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C423DF57-7145-94B5-4DD7-24EFC90C9DEF}"/>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905AA44-53FD-E61A-66A1-FA723F60454D}"/>
              </a:ext>
            </a:extLst>
          </p:cNvPr>
          <p:cNvSpPr txBox="1"/>
          <p:nvPr/>
        </p:nvSpPr>
        <p:spPr>
          <a:xfrm>
            <a:off x="1276351" y="609600"/>
            <a:ext cx="7524750" cy="3406061"/>
          </a:xfrm>
          <a:prstGeom prst="rect">
            <a:avLst/>
          </a:prstGeom>
          <a:noFill/>
        </p:spPr>
        <p:txBody>
          <a:bodyPr wrap="square" rtlCol="0">
            <a:spAutoFit/>
          </a:bodyPr>
          <a:lstStyle/>
          <a:p>
            <a:pPr marL="368300">
              <a:spcBef>
                <a:spcPts val="775"/>
              </a:spcBef>
            </a:pPr>
            <a:r>
              <a:rPr lang="en-US" b="1" dirty="0">
                <a:solidFill>
                  <a:schemeClr val="bg1"/>
                </a:solidFill>
                <a:effectLst/>
                <a:latin typeface="Times New Roman" panose="02020603050405020304" pitchFamily="18" charset="0"/>
                <a:ea typeface="Times New Roman" panose="02020603050405020304" pitchFamily="18" charset="0"/>
              </a:rPr>
              <a:t>Advantages</a:t>
            </a:r>
            <a:endParaRPr lang="en-IN" b="1" dirty="0">
              <a:solidFill>
                <a:schemeClr val="bg1"/>
              </a:solidFill>
              <a:latin typeface="Times New Roman" panose="02020603050405020304" pitchFamily="18" charset="0"/>
              <a:ea typeface="Times New Roman" panose="02020603050405020304" pitchFamily="18" charset="0"/>
            </a:endParaRPr>
          </a:p>
          <a:p>
            <a:pPr marL="654050" indent="-285750">
              <a:spcBef>
                <a:spcPts val="775"/>
              </a:spcBef>
              <a:buFont typeface="Arial" panose="020B0604020202020204" pitchFamily="34" charset="0"/>
              <a:buChar char="•"/>
            </a:pPr>
            <a:r>
              <a:rPr lang="en-US" spc="-1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Good</a:t>
            </a:r>
            <a:r>
              <a:rPr lang="en-US" spc="-75"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pc="-1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predictive</a:t>
            </a:r>
            <a:r>
              <a:rPr lang="en-US" spc="-6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pc="-1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performance.</a:t>
            </a:r>
            <a:endParaRPr lang="en-IN" dirty="0">
              <a:solidFill>
                <a:schemeClr val="bg1"/>
              </a:solidFill>
              <a:latin typeface="Times New Roman" panose="02020603050405020304" pitchFamily="18" charset="0"/>
              <a:ea typeface="Symbol" panose="05050102010706020507" pitchFamily="18" charset="2"/>
              <a:cs typeface="Symbol" panose="05050102010706020507" pitchFamily="18" charset="2"/>
            </a:endParaRPr>
          </a:p>
          <a:p>
            <a:pPr marL="654050" indent="-285750">
              <a:spcBef>
                <a:spcPts val="775"/>
              </a:spcBef>
              <a:buFont typeface="Arial" panose="020B0604020202020204" pitchFamily="34" charset="0"/>
              <a:buChar char="•"/>
            </a:pPr>
            <a:r>
              <a:rPr lang="en-US" spc="-15"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Handles</a:t>
            </a:r>
            <a:r>
              <a:rPr lang="en-US" spc="-2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pc="-1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both</a:t>
            </a:r>
            <a:r>
              <a:rPr lang="en-US" spc="-75"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pc="-1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numerical</a:t>
            </a:r>
            <a:r>
              <a:rPr lang="en-US" spc="-55"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pc="-1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and</a:t>
            </a:r>
            <a:r>
              <a:rPr lang="en-US" spc="-4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pc="-1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categorical</a:t>
            </a:r>
            <a:r>
              <a:rPr lang="en-US" spc="-55"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pc="-1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data.</a:t>
            </a:r>
            <a:endParaRPr lang="en-IN" dirty="0">
              <a:solidFill>
                <a:schemeClr val="bg1"/>
              </a:solidFill>
              <a:latin typeface="Times New Roman" panose="02020603050405020304" pitchFamily="18" charset="0"/>
              <a:ea typeface="Symbol" panose="05050102010706020507" pitchFamily="18" charset="2"/>
              <a:cs typeface="Symbol" panose="05050102010706020507" pitchFamily="18" charset="2"/>
            </a:endParaRPr>
          </a:p>
          <a:p>
            <a:pPr marL="654050" indent="-285750">
              <a:spcBef>
                <a:spcPts val="775"/>
              </a:spcBef>
              <a:buFont typeface="Arial" panose="020B0604020202020204" pitchFamily="34" charset="0"/>
              <a:buChar char="•"/>
            </a:pPr>
            <a:r>
              <a:rPr lang="en-US" spc="-5" dirty="0">
                <a:solidFill>
                  <a:schemeClr val="bg1"/>
                </a:solidFill>
                <a:effectLst/>
                <a:latin typeface="Times New Roman" panose="02020603050405020304" pitchFamily="18" charset="0"/>
                <a:ea typeface="Times New Roman" panose="02020603050405020304" pitchFamily="18" charset="0"/>
              </a:rPr>
              <a:t>Can</a:t>
            </a:r>
            <a:r>
              <a:rPr lang="en-US" spc="-95" dirty="0">
                <a:solidFill>
                  <a:schemeClr val="bg1"/>
                </a:solidFill>
                <a:effectLst/>
                <a:latin typeface="Times New Roman" panose="02020603050405020304" pitchFamily="18" charset="0"/>
                <a:ea typeface="Times New Roman" panose="02020603050405020304" pitchFamily="18" charset="0"/>
              </a:rPr>
              <a:t> </a:t>
            </a:r>
            <a:r>
              <a:rPr lang="en-US" spc="-5" dirty="0">
                <a:solidFill>
                  <a:schemeClr val="bg1"/>
                </a:solidFill>
                <a:effectLst/>
                <a:latin typeface="Times New Roman" panose="02020603050405020304" pitchFamily="18" charset="0"/>
                <a:ea typeface="Times New Roman" panose="02020603050405020304" pitchFamily="18" charset="0"/>
              </a:rPr>
              <a:t>capture</a:t>
            </a:r>
            <a:r>
              <a:rPr lang="en-US" spc="-85" dirty="0">
                <a:solidFill>
                  <a:schemeClr val="bg1"/>
                </a:solidFill>
                <a:effectLst/>
                <a:latin typeface="Times New Roman" panose="02020603050405020304" pitchFamily="18" charset="0"/>
                <a:ea typeface="Times New Roman" panose="02020603050405020304" pitchFamily="18" charset="0"/>
              </a:rPr>
              <a:t> </a:t>
            </a:r>
            <a:r>
              <a:rPr lang="en-US" spc="-5" dirty="0">
                <a:solidFill>
                  <a:schemeClr val="bg1"/>
                </a:solidFill>
                <a:effectLst/>
                <a:latin typeface="Times New Roman" panose="02020603050405020304" pitchFamily="18" charset="0"/>
                <a:ea typeface="Times New Roman" panose="02020603050405020304" pitchFamily="18" charset="0"/>
              </a:rPr>
              <a:t>complex</a:t>
            </a:r>
            <a:r>
              <a:rPr lang="en-US" spc="-90" dirty="0">
                <a:solidFill>
                  <a:schemeClr val="bg1"/>
                </a:solidFill>
                <a:effectLst/>
                <a:latin typeface="Times New Roman" panose="02020603050405020304" pitchFamily="18" charset="0"/>
                <a:ea typeface="Times New Roman" panose="02020603050405020304" pitchFamily="18" charset="0"/>
              </a:rPr>
              <a:t> </a:t>
            </a:r>
            <a:r>
              <a:rPr lang="en-US" spc="-5" dirty="0">
                <a:solidFill>
                  <a:schemeClr val="bg1"/>
                </a:solidFill>
                <a:effectLst/>
                <a:latin typeface="Times New Roman" panose="02020603050405020304" pitchFamily="18" charset="0"/>
                <a:ea typeface="Times New Roman" panose="02020603050405020304" pitchFamily="18" charset="0"/>
              </a:rPr>
              <a:t>relationships</a:t>
            </a:r>
            <a:r>
              <a:rPr lang="en-US" spc="-50" dirty="0">
                <a:solidFill>
                  <a:schemeClr val="bg1"/>
                </a:solidFill>
                <a:effectLst/>
                <a:latin typeface="Times New Roman" panose="02020603050405020304" pitchFamily="18" charset="0"/>
                <a:ea typeface="Times New Roman" panose="02020603050405020304" pitchFamily="18" charset="0"/>
              </a:rPr>
              <a:t> </a:t>
            </a:r>
            <a:r>
              <a:rPr lang="en-US" spc="-5" dirty="0">
                <a:solidFill>
                  <a:schemeClr val="bg1"/>
                </a:solidFill>
                <a:effectLst/>
                <a:latin typeface="Times New Roman" panose="02020603050405020304" pitchFamily="18" charset="0"/>
                <a:ea typeface="Times New Roman" panose="02020603050405020304" pitchFamily="18" charset="0"/>
              </a:rPr>
              <a:t>in</a:t>
            </a:r>
            <a:r>
              <a:rPr lang="en-US" spc="-80"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the</a:t>
            </a:r>
            <a:r>
              <a:rPr lang="en-US" spc="-8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data.</a:t>
            </a:r>
          </a:p>
          <a:p>
            <a:pPr marL="368300">
              <a:spcBef>
                <a:spcPts val="775"/>
              </a:spcBef>
            </a:pPr>
            <a:r>
              <a:rPr lang="en-US" b="1" dirty="0">
                <a:solidFill>
                  <a:schemeClr val="bg1"/>
                </a:solidFill>
                <a:effectLst/>
                <a:latin typeface="Times New Roman" panose="02020603050405020304" pitchFamily="18" charset="0"/>
                <a:ea typeface="Times New Roman" panose="02020603050405020304" pitchFamily="18" charset="0"/>
              </a:rPr>
              <a:t>Challenges</a:t>
            </a:r>
          </a:p>
          <a:p>
            <a:pPr marL="368300">
              <a:spcBef>
                <a:spcPts val="775"/>
              </a:spcBef>
            </a:pPr>
            <a:r>
              <a:rPr lang="en-US" dirty="0">
                <a:solidFill>
                  <a:schemeClr val="bg1"/>
                </a:solidFill>
                <a:effectLst/>
                <a:latin typeface="Times New Roman" panose="02020603050405020304" pitchFamily="18" charset="0"/>
                <a:ea typeface="Times New Roman" panose="02020603050405020304" pitchFamily="18" charset="0"/>
              </a:rPr>
              <a:t>•	  May require tuning of hyperparameters.</a:t>
            </a:r>
          </a:p>
          <a:p>
            <a:pPr marL="368300">
              <a:spcBef>
                <a:spcPts val="775"/>
              </a:spcBef>
            </a:pPr>
            <a:r>
              <a:rPr lang="en-US" dirty="0">
                <a:solidFill>
                  <a:schemeClr val="bg1"/>
                </a:solidFill>
                <a:effectLst/>
                <a:latin typeface="Times New Roman" panose="02020603050405020304" pitchFamily="18" charset="0"/>
                <a:ea typeface="Times New Roman" panose="02020603050405020304" pitchFamily="18" charset="0"/>
              </a:rPr>
              <a:t>•	   Prone to overfitting if hyperparameters are not properly set.</a:t>
            </a:r>
          </a:p>
          <a:p>
            <a:pPr marL="654050" indent="-285750">
              <a:spcBef>
                <a:spcPts val="775"/>
              </a:spcBef>
              <a:buFont typeface="Arial" panose="020B0604020202020204" pitchFamily="34" charset="0"/>
              <a:buChar char="•"/>
            </a:pPr>
            <a:endParaRPr lang="en-US" dirty="0">
              <a:solidFill>
                <a:schemeClr val="bg1"/>
              </a:solidFill>
              <a:effectLst/>
              <a:latin typeface="Times New Roman" panose="02020603050405020304" pitchFamily="18" charset="0"/>
              <a:ea typeface="Times New Roman" panose="02020603050405020304" pitchFamily="18" charset="0"/>
            </a:endParaRPr>
          </a:p>
          <a:p>
            <a:pPr marL="368300">
              <a:spcBef>
                <a:spcPts val="775"/>
              </a:spcBef>
            </a:pPr>
            <a:endParaRPr lang="en-IN" dirty="0">
              <a:solidFill>
                <a:schemeClr val="bg1"/>
              </a:solidFill>
            </a:endParaRPr>
          </a:p>
        </p:txBody>
      </p:sp>
    </p:spTree>
    <p:extLst>
      <p:ext uri="{BB962C8B-B14F-4D97-AF65-F5344CB8AC3E}">
        <p14:creationId xmlns:p14="http://schemas.microsoft.com/office/powerpoint/2010/main" val="1527456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29A30-09C3-CDBC-D642-167961A9D444}"/>
              </a:ext>
            </a:extLst>
          </p:cNvPr>
          <p:cNvSpPr txBox="1"/>
          <p:nvPr/>
        </p:nvSpPr>
        <p:spPr>
          <a:xfrm>
            <a:off x="808264" y="656549"/>
            <a:ext cx="6101442" cy="646331"/>
          </a:xfrm>
          <a:prstGeom prst="rect">
            <a:avLst/>
          </a:prstGeom>
          <a:noFill/>
        </p:spPr>
        <p:txBody>
          <a:bodyPr wrap="square">
            <a:spAutoFit/>
          </a:bodyPr>
          <a:lstStyle/>
          <a:p>
            <a:r>
              <a:rPr lang="en-IN" dirty="0">
                <a:solidFill>
                  <a:schemeClr val="bg1"/>
                </a:solidFill>
              </a:rPr>
              <a:t>THE CONFUSION MATRIX SCORE OF GRADIENT BOOSTING CLASSIFIER:[[50  0] [ 1 49]]</a:t>
            </a:r>
          </a:p>
        </p:txBody>
      </p:sp>
      <p:pic>
        <p:nvPicPr>
          <p:cNvPr id="5" name="Picture 4">
            <a:extLst>
              <a:ext uri="{FF2B5EF4-FFF2-40B4-BE49-F238E27FC236}">
                <a16:creationId xmlns:a16="http://schemas.microsoft.com/office/drawing/2014/main" id="{2A457BB6-D2C0-0050-6990-EBFBD354929D}"/>
              </a:ext>
            </a:extLst>
          </p:cNvPr>
          <p:cNvPicPr>
            <a:picLocks noChangeAspect="1"/>
          </p:cNvPicPr>
          <p:nvPr/>
        </p:nvPicPr>
        <p:blipFill>
          <a:blip r:embed="rId2"/>
          <a:stretch>
            <a:fillRect/>
          </a:stretch>
        </p:blipFill>
        <p:spPr>
          <a:xfrm>
            <a:off x="889226" y="1547132"/>
            <a:ext cx="4905375" cy="3981450"/>
          </a:xfrm>
          <a:prstGeom prst="rect">
            <a:avLst/>
          </a:prstGeom>
        </p:spPr>
      </p:pic>
      <p:pic>
        <p:nvPicPr>
          <p:cNvPr id="7" name="Picture 6">
            <a:extLst>
              <a:ext uri="{FF2B5EF4-FFF2-40B4-BE49-F238E27FC236}">
                <a16:creationId xmlns:a16="http://schemas.microsoft.com/office/drawing/2014/main" id="{09BB1304-CD7A-DF3B-8DFF-EB73B4F02830}"/>
              </a:ext>
            </a:extLst>
          </p:cNvPr>
          <p:cNvPicPr>
            <a:picLocks noChangeAspect="1"/>
          </p:cNvPicPr>
          <p:nvPr/>
        </p:nvPicPr>
        <p:blipFill>
          <a:blip r:embed="rId3"/>
          <a:stretch>
            <a:fillRect/>
          </a:stretch>
        </p:blipFill>
        <p:spPr>
          <a:xfrm>
            <a:off x="6397401" y="1302879"/>
            <a:ext cx="5172075" cy="4401235"/>
          </a:xfrm>
          <a:prstGeom prst="rect">
            <a:avLst/>
          </a:prstGeom>
        </p:spPr>
      </p:pic>
    </p:spTree>
    <p:extLst>
      <p:ext uri="{BB962C8B-B14F-4D97-AF65-F5344CB8AC3E}">
        <p14:creationId xmlns:p14="http://schemas.microsoft.com/office/powerpoint/2010/main" val="721587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90B5-AC83-6AD5-A48A-1E50C824E90C}"/>
              </a:ext>
            </a:extLst>
          </p:cNvPr>
          <p:cNvSpPr>
            <a:spLocks noGrp="1"/>
          </p:cNvSpPr>
          <p:nvPr>
            <p:ph type="title"/>
          </p:nvPr>
        </p:nvSpPr>
        <p:spPr>
          <a:xfrm>
            <a:off x="1141413" y="618518"/>
            <a:ext cx="9905998" cy="476857"/>
          </a:xfrm>
        </p:spPr>
        <p:txBody>
          <a:bodyPr>
            <a:normAutofit fontScale="90000"/>
          </a:bodyPr>
          <a:lstStyle/>
          <a:p>
            <a:r>
              <a:rPr lang="en-IN" dirty="0">
                <a:solidFill>
                  <a:schemeClr val="bg1"/>
                </a:solidFill>
              </a:rPr>
              <a:t>DEPLOYMENT</a:t>
            </a:r>
          </a:p>
        </p:txBody>
      </p:sp>
      <p:sp>
        <p:nvSpPr>
          <p:cNvPr id="3" name="Content Placeholder 2">
            <a:extLst>
              <a:ext uri="{FF2B5EF4-FFF2-40B4-BE49-F238E27FC236}">
                <a16:creationId xmlns:a16="http://schemas.microsoft.com/office/drawing/2014/main" id="{7153C20A-157F-80D2-6AE6-A674166AC34A}"/>
              </a:ext>
            </a:extLst>
          </p:cNvPr>
          <p:cNvSpPr>
            <a:spLocks noGrp="1"/>
          </p:cNvSpPr>
          <p:nvPr>
            <p:ph idx="1"/>
          </p:nvPr>
        </p:nvSpPr>
        <p:spPr>
          <a:xfrm>
            <a:off x="876300" y="1428750"/>
            <a:ext cx="10171111" cy="4733925"/>
          </a:xfrm>
        </p:spPr>
        <p:txBody>
          <a:bodyPr>
            <a:normAutofit fontScale="92500" lnSpcReduction="10000"/>
          </a:bodyPr>
          <a:lstStyle/>
          <a:p>
            <a:pPr marL="66675" marR="162560" indent="0" algn="just">
              <a:lnSpc>
                <a:spcPct val="150000"/>
              </a:lnSpc>
              <a:spcBef>
                <a:spcPts val="1205"/>
              </a:spcBef>
              <a:spcAft>
                <a:spcPts val="0"/>
              </a:spcAft>
              <a:buNone/>
            </a:pPr>
            <a:r>
              <a:rPr lang="en-US" sz="1800" dirty="0">
                <a:solidFill>
                  <a:schemeClr val="bg1"/>
                </a:solidFill>
                <a:effectLst/>
                <a:latin typeface="Times New Roman" panose="02020603050405020304" pitchFamily="18" charset="0"/>
                <a:ea typeface="Times New Roman" panose="02020603050405020304" pitchFamily="18" charset="0"/>
              </a:rPr>
              <a:t>In this module the trained deep learning model is converted into hierarchical</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dataformat</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file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(.h5</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file)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which</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then</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deployed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in</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our</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Django</a:t>
            </a:r>
            <a:r>
              <a:rPr lang="en-US" sz="1800" spc="350" dirty="0">
                <a:solidFill>
                  <a:schemeClr val="bg1"/>
                </a:solidFill>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framework</a:t>
            </a:r>
            <a:r>
              <a:rPr lang="en-US" sz="1800" spc="35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for</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providing better user interface and predicting the output .The name of the package is used to resolve resources from inside the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package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or the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folder</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module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contained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in</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depending</a:t>
            </a:r>
            <a:r>
              <a:rPr lang="en-US" sz="1800" spc="35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on</a:t>
            </a:r>
            <a:r>
              <a:rPr lang="en-US" sz="1800" spc="35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if</a:t>
            </a:r>
            <a:r>
              <a:rPr lang="en-US" sz="1800" spc="35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package parameter</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resolves</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to</a:t>
            </a:r>
            <a:r>
              <a:rPr lang="en-US" sz="1800" spc="-5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a:t>
            </a:r>
            <a:r>
              <a:rPr lang="en-US" sz="1800" spc="-4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actual</a:t>
            </a:r>
            <a:r>
              <a:rPr lang="en-US" sz="1800" spc="-5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python</a:t>
            </a:r>
            <a:r>
              <a:rPr lang="en-US" sz="1800" spc="-5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package</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or</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a:t>
            </a:r>
            <a:r>
              <a:rPr lang="en-US" sz="1800" spc="-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standard</a:t>
            </a:r>
            <a:r>
              <a:rPr lang="en-US" sz="1800" spc="1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module</a:t>
            </a:r>
            <a:r>
              <a:rPr lang="en-US" sz="1800" spc="-1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(just a</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t>
            </a:r>
            <a:r>
              <a:rPr lang="en-US" sz="1800" dirty="0" err="1">
                <a:solidFill>
                  <a:schemeClr val="bg1"/>
                </a:solidFill>
                <a:effectLst/>
                <a:latin typeface="Times New Roman" panose="02020603050405020304" pitchFamily="18" charset="0"/>
                <a:ea typeface="Times New Roman" panose="02020603050405020304" pitchFamily="18" charset="0"/>
              </a:rPr>
              <a:t>py</a:t>
            </a:r>
            <a:r>
              <a:rPr lang="en-US" sz="1800" spc="-34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file).</a:t>
            </a:r>
            <a:endParaRPr lang="en-IN" sz="1800" dirty="0">
              <a:solidFill>
                <a:schemeClr val="bg1"/>
              </a:solidFill>
              <a:effectLst/>
              <a:latin typeface="Times New Roman" panose="02020603050405020304" pitchFamily="18" charset="0"/>
              <a:ea typeface="Times New Roman" panose="02020603050405020304" pitchFamily="18" charset="0"/>
            </a:endParaRPr>
          </a:p>
          <a:p>
            <a:pPr marL="0" indent="0">
              <a:spcBef>
                <a:spcPts val="940"/>
              </a:spcBef>
              <a:spcAft>
                <a:spcPts val="0"/>
              </a:spcAft>
              <a:buNone/>
            </a:pPr>
            <a:r>
              <a:rPr lang="en-US" sz="1800" b="1" dirty="0">
                <a:solidFill>
                  <a:schemeClr val="bg1"/>
                </a:solidFill>
                <a:effectLst/>
                <a:latin typeface="Times New Roman" panose="02020603050405020304" pitchFamily="18" charset="0"/>
                <a:ea typeface="Times New Roman" panose="02020603050405020304" pitchFamily="18" charset="0"/>
              </a:rPr>
              <a:t>DJANGO</a:t>
            </a:r>
            <a:endParaRPr lang="en-IN" sz="1800" b="1" dirty="0">
              <a:solidFill>
                <a:schemeClr val="bg1"/>
              </a:solidFill>
              <a:effectLst/>
              <a:latin typeface="Times New Roman" panose="02020603050405020304" pitchFamily="18" charset="0"/>
              <a:ea typeface="Times New Roman" panose="02020603050405020304" pitchFamily="18" charset="0"/>
            </a:endParaRPr>
          </a:p>
          <a:p>
            <a:pPr marL="76200" marR="72390" indent="0" algn="just">
              <a:lnSpc>
                <a:spcPct val="150000"/>
              </a:lnSpc>
              <a:spcBef>
                <a:spcPts val="765"/>
              </a:spcBef>
              <a:spcAft>
                <a:spcPts val="0"/>
              </a:spcAft>
              <a:buNone/>
            </a:pPr>
            <a:r>
              <a:rPr lang="en-US" sz="1800" dirty="0">
                <a:solidFill>
                  <a:schemeClr val="bg1"/>
                </a:solidFill>
                <a:effectLst/>
                <a:latin typeface="Times New Roman" panose="02020603050405020304" pitchFamily="18" charset="0"/>
                <a:ea typeface="Times New Roman" panose="02020603050405020304" pitchFamily="18" charset="0"/>
              </a:rPr>
              <a:t>Django is a high-level Python web framework that encourages rapid development</a:t>
            </a:r>
            <a:r>
              <a:rPr lang="en-US" sz="1800" spc="-3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 clean, pragmatic design. Built by experienced developers, it takes care of much of</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 hassle of web development It’s free and open source. Django was designed to help developers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take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applications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from</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concept</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to</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completion</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quickly</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possible. Django</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takes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security seriously and helps developers avoid many common security mistakes. Some of</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 busiest sites on the web leverage Django’s ability to quickly and flexibly scale. With</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Django, you can take web applications from concept to launch in a matter of hours.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It’s free</a:t>
            </a:r>
            <a:r>
              <a:rPr lang="en-US" sz="1800" spc="-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open</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source.</a:t>
            </a:r>
            <a:endParaRPr lang="en-IN" sz="1800" dirty="0">
              <a:solidFill>
                <a:schemeClr val="bg1"/>
              </a:solidFill>
              <a:effectLst/>
              <a:latin typeface="Times New Roman" panose="02020603050405020304" pitchFamily="18" charset="0"/>
              <a:ea typeface="Times New Roman" panose="02020603050405020304" pitchFamily="18"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1275137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8C1E1-55C3-51D0-201D-3300C7195136}"/>
              </a:ext>
            </a:extLst>
          </p:cNvPr>
          <p:cNvSpPr txBox="1"/>
          <p:nvPr/>
        </p:nvSpPr>
        <p:spPr>
          <a:xfrm>
            <a:off x="5020275" y="667881"/>
            <a:ext cx="2055563" cy="461665"/>
          </a:xfrm>
          <a:prstGeom prst="rect">
            <a:avLst/>
          </a:prstGeom>
          <a:noFill/>
        </p:spPr>
        <p:txBody>
          <a:bodyPr wrap="none" rtlCol="0">
            <a:spAutoFit/>
          </a:bodyPr>
          <a:lstStyle/>
          <a:p>
            <a:pPr algn="ctr"/>
            <a:r>
              <a:rPr lang="en-IN" sz="2400" b="1" dirty="0">
                <a:solidFill>
                  <a:schemeClr val="bg1"/>
                </a:solidFill>
              </a:rPr>
              <a:t>SCREENSHOTS</a:t>
            </a:r>
          </a:p>
        </p:txBody>
      </p:sp>
      <p:pic>
        <p:nvPicPr>
          <p:cNvPr id="3" name="image33.jpeg">
            <a:extLst>
              <a:ext uri="{FF2B5EF4-FFF2-40B4-BE49-F238E27FC236}">
                <a16:creationId xmlns:a16="http://schemas.microsoft.com/office/drawing/2014/main" id="{76D851D8-4372-BA0A-B4FC-3125D12761FF}"/>
              </a:ext>
            </a:extLst>
          </p:cNvPr>
          <p:cNvPicPr>
            <a:picLocks noChangeAspect="1"/>
          </p:cNvPicPr>
          <p:nvPr/>
        </p:nvPicPr>
        <p:blipFill>
          <a:blip r:embed="rId2" cstate="print"/>
          <a:stretch>
            <a:fillRect/>
          </a:stretch>
        </p:blipFill>
        <p:spPr>
          <a:xfrm>
            <a:off x="6313488" y="1573530"/>
            <a:ext cx="5246053" cy="3122295"/>
          </a:xfrm>
          <a:prstGeom prst="rect">
            <a:avLst/>
          </a:prstGeom>
        </p:spPr>
      </p:pic>
      <p:pic>
        <p:nvPicPr>
          <p:cNvPr id="4" name="image34.jpeg">
            <a:extLst>
              <a:ext uri="{FF2B5EF4-FFF2-40B4-BE49-F238E27FC236}">
                <a16:creationId xmlns:a16="http://schemas.microsoft.com/office/drawing/2014/main" id="{6CC18C6B-8945-7E62-8C2A-1FC977610237}"/>
              </a:ext>
            </a:extLst>
          </p:cNvPr>
          <p:cNvPicPr>
            <a:picLocks noChangeAspect="1"/>
          </p:cNvPicPr>
          <p:nvPr/>
        </p:nvPicPr>
        <p:blipFill>
          <a:blip r:embed="rId3" cstate="print"/>
          <a:stretch>
            <a:fillRect/>
          </a:stretch>
        </p:blipFill>
        <p:spPr>
          <a:xfrm>
            <a:off x="632459" y="1573530"/>
            <a:ext cx="5415598" cy="3122295"/>
          </a:xfrm>
          <a:prstGeom prst="rect">
            <a:avLst/>
          </a:prstGeom>
        </p:spPr>
      </p:pic>
      <p:sp>
        <p:nvSpPr>
          <p:cNvPr id="5" name="TextBox 4">
            <a:extLst>
              <a:ext uri="{FF2B5EF4-FFF2-40B4-BE49-F238E27FC236}">
                <a16:creationId xmlns:a16="http://schemas.microsoft.com/office/drawing/2014/main" id="{C33DF875-DF0C-BD3F-F04C-F945CDB1C8EC}"/>
              </a:ext>
            </a:extLst>
          </p:cNvPr>
          <p:cNvSpPr txBox="1"/>
          <p:nvPr/>
        </p:nvSpPr>
        <p:spPr>
          <a:xfrm>
            <a:off x="2543175" y="5029200"/>
            <a:ext cx="2295525" cy="369332"/>
          </a:xfrm>
          <a:prstGeom prst="rect">
            <a:avLst/>
          </a:prstGeom>
          <a:noFill/>
        </p:spPr>
        <p:txBody>
          <a:bodyPr wrap="square" rtlCol="0">
            <a:spAutoFit/>
          </a:bodyPr>
          <a:lstStyle/>
          <a:p>
            <a:r>
              <a:rPr lang="en-IN" dirty="0">
                <a:solidFill>
                  <a:schemeClr val="bg1"/>
                </a:solidFill>
              </a:rPr>
              <a:t>Home Page</a:t>
            </a:r>
          </a:p>
        </p:txBody>
      </p:sp>
      <p:sp>
        <p:nvSpPr>
          <p:cNvPr id="7" name="TextBox 6">
            <a:extLst>
              <a:ext uri="{FF2B5EF4-FFF2-40B4-BE49-F238E27FC236}">
                <a16:creationId xmlns:a16="http://schemas.microsoft.com/office/drawing/2014/main" id="{FB8E9E34-3898-92F6-DCA6-288D04EB3E58}"/>
              </a:ext>
            </a:extLst>
          </p:cNvPr>
          <p:cNvSpPr txBox="1"/>
          <p:nvPr/>
        </p:nvSpPr>
        <p:spPr>
          <a:xfrm>
            <a:off x="7677150" y="5139809"/>
            <a:ext cx="2828925" cy="369332"/>
          </a:xfrm>
          <a:prstGeom prst="rect">
            <a:avLst/>
          </a:prstGeom>
          <a:noFill/>
        </p:spPr>
        <p:txBody>
          <a:bodyPr wrap="square">
            <a:spAutoFit/>
          </a:bodyPr>
          <a:lstStyle/>
          <a:p>
            <a:r>
              <a:rPr lang="en-IN" dirty="0">
                <a:solidFill>
                  <a:schemeClr val="bg1"/>
                </a:solidFill>
              </a:rPr>
              <a:t>Sign up and register page</a:t>
            </a:r>
          </a:p>
        </p:txBody>
      </p:sp>
    </p:spTree>
    <p:extLst>
      <p:ext uri="{BB962C8B-B14F-4D97-AF65-F5344CB8AC3E}">
        <p14:creationId xmlns:p14="http://schemas.microsoft.com/office/powerpoint/2010/main" val="1959688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B96F4-7F5A-B704-E170-1C8928B5DC24}"/>
              </a:ext>
            </a:extLst>
          </p:cNvPr>
          <p:cNvSpPr>
            <a:spLocks noGrp="1"/>
          </p:cNvSpPr>
          <p:nvPr>
            <p:ph type="title"/>
          </p:nvPr>
        </p:nvSpPr>
        <p:spPr>
          <a:xfrm>
            <a:off x="1141413" y="361950"/>
            <a:ext cx="9905998" cy="561975"/>
          </a:xfrm>
        </p:spPr>
        <p:txBody>
          <a:bodyPr>
            <a:normAutofit fontScale="90000"/>
          </a:bodyPr>
          <a:lstStyle/>
          <a:p>
            <a:r>
              <a:rPr lang="en-IN" dirty="0">
                <a:solidFill>
                  <a:schemeClr val="bg1">
                    <a:lumMod val="95000"/>
                    <a:lumOff val="5000"/>
                  </a:schemeClr>
                </a:solidFill>
              </a:rPr>
              <a:t>Existing system</a:t>
            </a:r>
          </a:p>
        </p:txBody>
      </p:sp>
      <p:sp>
        <p:nvSpPr>
          <p:cNvPr id="3" name="Content Placeholder 2">
            <a:extLst>
              <a:ext uri="{FF2B5EF4-FFF2-40B4-BE49-F238E27FC236}">
                <a16:creationId xmlns:a16="http://schemas.microsoft.com/office/drawing/2014/main" id="{3972DE41-54CC-990A-69DE-177ABAE363F1}"/>
              </a:ext>
            </a:extLst>
          </p:cNvPr>
          <p:cNvSpPr>
            <a:spLocks noGrp="1"/>
          </p:cNvSpPr>
          <p:nvPr>
            <p:ph idx="1"/>
          </p:nvPr>
        </p:nvSpPr>
        <p:spPr>
          <a:xfrm>
            <a:off x="1141412" y="923926"/>
            <a:ext cx="9905999" cy="5753100"/>
          </a:xfrm>
        </p:spPr>
        <p:txBody>
          <a:bodyPr>
            <a:normAutofit fontScale="92500" lnSpcReduction="20000"/>
          </a:bodyPr>
          <a:lstStyle/>
          <a:p>
            <a:pPr marL="0" indent="0" algn="just" rtl="0" eaLnBrk="1" fontAlgn="t" latinLnBrk="0" hangingPunct="1">
              <a:lnSpc>
                <a:spcPct val="107000"/>
              </a:lnSpc>
              <a:spcBef>
                <a:spcPts val="0"/>
              </a:spcBef>
              <a:spcAft>
                <a:spcPts val="0"/>
              </a:spcAft>
              <a:buNone/>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marL="0" indent="0" algn="just" rtl="0" eaLnBrk="1" fontAlgn="t" latinLnBrk="0" hangingPunct="1">
              <a:lnSpc>
                <a:spcPct val="150000"/>
              </a:lnSpc>
              <a:spcBef>
                <a:spcPts val="0"/>
              </a:spcBef>
              <a:spcAft>
                <a:spcPts val="0"/>
              </a:spcAft>
              <a:buNone/>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 dual-keyless-attention (</a:t>
            </a:r>
            <a:r>
              <a:rPr lang="en-US" sz="1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DuKA</a:t>
            </a: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model that enables interpretable predictions of organ failure using electronic health record (EHR) data.</a:t>
            </a:r>
          </a:p>
          <a:p>
            <a:pPr marL="0" indent="0" algn="just" rtl="0" eaLnBrk="1" fontAlgn="t" latinLnBrk="0" hangingPunct="1">
              <a:lnSpc>
                <a:spcPct val="150000"/>
              </a:lnSpc>
              <a:spcBef>
                <a:spcPts val="0"/>
              </a:spcBef>
              <a:spcAft>
                <a:spcPts val="0"/>
              </a:spcAft>
              <a:buNone/>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marL="0" indent="0" algn="just" rtl="0" eaLnBrk="1" fontAlgn="t" latinLnBrk="0" hangingPunct="1">
              <a:lnSpc>
                <a:spcPct val="150000"/>
              </a:lnSpc>
              <a:spcBef>
                <a:spcPts val="0"/>
              </a:spcBef>
              <a:spcAft>
                <a:spcPts val="0"/>
              </a:spcAft>
              <a:buNone/>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Three modalities of medical data from EHR, namely diagnosis, procedure, and medications, are selected to predict three types of vital organ failures: heart failure, respiratory failure, and kidney failure. </a:t>
            </a:r>
            <a:r>
              <a:rPr lang="en-US" sz="1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DuKA</a:t>
            </a: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utilizes pre-trained embeddings of medical codes and combines them using a modality-wise attention module and a medical concept wise attention module to enhance interpretation. Three organ failure tasks are addressed using two datasets to verify the effectiveness of </a:t>
            </a:r>
            <a:r>
              <a:rPr lang="en-US" sz="1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DuKA</a:t>
            </a: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0" indent="0" algn="just" rtl="0" eaLnBrk="1" fontAlgn="t" latinLnBrk="0" hangingPunct="1">
              <a:lnSpc>
                <a:spcPct val="150000"/>
              </a:lnSpc>
              <a:spcBef>
                <a:spcPts val="0"/>
              </a:spcBef>
              <a:spcAft>
                <a:spcPts val="0"/>
              </a:spcAft>
              <a:buNone/>
            </a:pPr>
            <a:endPar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rtl="0" eaLnBrk="1" fontAlgn="t" latinLnBrk="0" hangingPunct="1">
              <a:lnSpc>
                <a:spcPct val="150000"/>
              </a:lnSpc>
              <a:spcBef>
                <a:spcPts val="0"/>
              </a:spcBef>
              <a:spcAft>
                <a:spcPts val="0"/>
              </a:spcAft>
              <a:buNone/>
            </a:pPr>
            <a:r>
              <a:rPr lang="en-US" sz="1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DEMERITS</a:t>
            </a:r>
          </a:p>
          <a:p>
            <a:pPr marL="0" indent="0" algn="just" rtl="0" eaLnBrk="1" fontAlgn="t" latinLnBrk="0" hangingPunct="1">
              <a:lnSpc>
                <a:spcPct val="150000"/>
              </a:lnSpc>
              <a:spcBef>
                <a:spcPts val="0"/>
              </a:spcBef>
              <a:spcAft>
                <a:spcPts val="0"/>
              </a:spcAft>
              <a:buNone/>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Performance of BERT algorithm is poor .</a:t>
            </a:r>
          </a:p>
          <a:p>
            <a:pPr marL="0" indent="0" algn="just" rtl="0" eaLnBrk="1" fontAlgn="t" latinLnBrk="0" hangingPunct="1">
              <a:lnSpc>
                <a:spcPct val="150000"/>
              </a:lnSpc>
              <a:spcBef>
                <a:spcPts val="0"/>
              </a:spcBef>
              <a:spcAft>
                <a:spcPts val="0"/>
              </a:spcAft>
              <a:buNone/>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The accuracy range is from 80 to 90 percent</a:t>
            </a:r>
          </a:p>
          <a:p>
            <a:pPr marL="0" indent="0" algn="just" rtl="0" eaLnBrk="1" fontAlgn="t" latinLnBrk="0" hangingPunct="1">
              <a:lnSpc>
                <a:spcPct val="150000"/>
              </a:lnSpc>
              <a:spcBef>
                <a:spcPts val="0"/>
              </a:spcBef>
              <a:spcAft>
                <a:spcPts val="0"/>
              </a:spcAft>
              <a:buNone/>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They did not implement the deployment process.</a:t>
            </a:r>
          </a:p>
          <a:p>
            <a:pPr marL="0" indent="0" algn="just" rtl="0" eaLnBrk="1" fontAlgn="t" latinLnBrk="0" hangingPunct="1">
              <a:lnSpc>
                <a:spcPct val="150000"/>
              </a:lnSpc>
              <a:spcBef>
                <a:spcPts val="0"/>
              </a:spcBef>
              <a:spcAft>
                <a:spcPts val="0"/>
              </a:spcAft>
              <a:buNone/>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More complex process to train the data.</a:t>
            </a:r>
          </a:p>
          <a:p>
            <a:pPr marL="0" indent="0" algn="just" rtl="0" eaLnBrk="1" fontAlgn="t" latinLnBrk="0" hangingPunct="1">
              <a:lnSpc>
                <a:spcPct val="150000"/>
              </a:lnSpc>
              <a:spcBef>
                <a:spcPts val="0"/>
              </a:spcBef>
              <a:spcAft>
                <a:spcPts val="0"/>
              </a:spcAft>
              <a:buNone/>
            </a:pPr>
            <a:endPar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rtl="0" eaLnBrk="1" fontAlgn="t" latinLnBrk="0" hangingPunct="1">
              <a:lnSpc>
                <a:spcPct val="150000"/>
              </a:lnSpc>
              <a:spcBef>
                <a:spcPts val="0"/>
              </a:spcBef>
              <a:spcAft>
                <a:spcPts val="0"/>
              </a:spcAft>
              <a:buNone/>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marL="0" indent="0" algn="just" rtl="0" eaLnBrk="1" fontAlgn="t" latinLnBrk="0" hangingPunct="1">
              <a:lnSpc>
                <a:spcPct val="107000"/>
              </a:lnSpc>
              <a:spcBef>
                <a:spcPts val="0"/>
              </a:spcBef>
              <a:spcAft>
                <a:spcPts val="0"/>
              </a:spcAft>
              <a:buNone/>
            </a:pPr>
            <a:endParaRPr lang="en-IN" dirty="0">
              <a:solidFill>
                <a:schemeClr val="bg1">
                  <a:lumMod val="95000"/>
                  <a:lumOff val="5000"/>
                </a:schemeClr>
              </a:solidFill>
            </a:endParaRPr>
          </a:p>
        </p:txBody>
      </p:sp>
    </p:spTree>
    <p:extLst>
      <p:ext uri="{BB962C8B-B14F-4D97-AF65-F5344CB8AC3E}">
        <p14:creationId xmlns:p14="http://schemas.microsoft.com/office/powerpoint/2010/main" val="1613984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05AD2-68AD-AE53-F39A-2331A9E7D0C9}"/>
              </a:ext>
            </a:extLst>
          </p:cNvPr>
          <p:cNvPicPr>
            <a:picLocks noChangeAspect="1"/>
          </p:cNvPicPr>
          <p:nvPr/>
        </p:nvPicPr>
        <p:blipFill>
          <a:blip r:embed="rId2"/>
          <a:stretch>
            <a:fillRect/>
          </a:stretch>
        </p:blipFill>
        <p:spPr>
          <a:xfrm>
            <a:off x="1769745" y="695831"/>
            <a:ext cx="8652510" cy="4527679"/>
          </a:xfrm>
          <a:prstGeom prst="rect">
            <a:avLst/>
          </a:prstGeom>
        </p:spPr>
      </p:pic>
      <p:sp>
        <p:nvSpPr>
          <p:cNvPr id="4" name="TextBox 3">
            <a:extLst>
              <a:ext uri="{FF2B5EF4-FFF2-40B4-BE49-F238E27FC236}">
                <a16:creationId xmlns:a16="http://schemas.microsoft.com/office/drawing/2014/main" id="{407FABA9-6C8A-8674-1D2D-C29E96BCB746}"/>
              </a:ext>
            </a:extLst>
          </p:cNvPr>
          <p:cNvSpPr txBox="1"/>
          <p:nvPr/>
        </p:nvSpPr>
        <p:spPr>
          <a:xfrm>
            <a:off x="5520690" y="5326380"/>
            <a:ext cx="3829050" cy="369332"/>
          </a:xfrm>
          <a:prstGeom prst="rect">
            <a:avLst/>
          </a:prstGeom>
          <a:noFill/>
        </p:spPr>
        <p:txBody>
          <a:bodyPr wrap="square" rtlCol="0">
            <a:spAutoFit/>
          </a:bodyPr>
          <a:lstStyle/>
          <a:p>
            <a:r>
              <a:rPr lang="en-IN" dirty="0">
                <a:solidFill>
                  <a:schemeClr val="bg1"/>
                </a:solidFill>
              </a:rPr>
              <a:t>Login page</a:t>
            </a:r>
          </a:p>
        </p:txBody>
      </p:sp>
    </p:spTree>
    <p:extLst>
      <p:ext uri="{BB962C8B-B14F-4D97-AF65-F5344CB8AC3E}">
        <p14:creationId xmlns:p14="http://schemas.microsoft.com/office/powerpoint/2010/main" val="4264446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E27FDE-79B2-163F-BBA0-284BD1F68F4A}"/>
              </a:ext>
            </a:extLst>
          </p:cNvPr>
          <p:cNvSpPr txBox="1"/>
          <p:nvPr/>
        </p:nvSpPr>
        <p:spPr>
          <a:xfrm>
            <a:off x="5117901" y="5719793"/>
            <a:ext cx="2941190" cy="369332"/>
          </a:xfrm>
          <a:prstGeom prst="rect">
            <a:avLst/>
          </a:prstGeom>
          <a:noFill/>
        </p:spPr>
        <p:txBody>
          <a:bodyPr wrap="none" rtlCol="0">
            <a:spAutoFit/>
          </a:bodyPr>
          <a:lstStyle/>
          <a:p>
            <a:r>
              <a:rPr lang="en-IN" dirty="0">
                <a:solidFill>
                  <a:schemeClr val="bg1"/>
                </a:solidFill>
              </a:rPr>
              <a:t>Liver Cirrhosis Prediction Page</a:t>
            </a:r>
          </a:p>
        </p:txBody>
      </p:sp>
      <p:pic>
        <p:nvPicPr>
          <p:cNvPr id="9" name="Picture 8">
            <a:extLst>
              <a:ext uri="{FF2B5EF4-FFF2-40B4-BE49-F238E27FC236}">
                <a16:creationId xmlns:a16="http://schemas.microsoft.com/office/drawing/2014/main" id="{35AC34A9-F9A4-B646-EA71-969A9B48678D}"/>
              </a:ext>
            </a:extLst>
          </p:cNvPr>
          <p:cNvPicPr>
            <a:picLocks noChangeAspect="1"/>
          </p:cNvPicPr>
          <p:nvPr/>
        </p:nvPicPr>
        <p:blipFill>
          <a:blip r:embed="rId2"/>
          <a:stretch>
            <a:fillRect/>
          </a:stretch>
        </p:blipFill>
        <p:spPr>
          <a:xfrm>
            <a:off x="6683829" y="732775"/>
            <a:ext cx="4526556" cy="4901817"/>
          </a:xfrm>
          <a:prstGeom prst="rect">
            <a:avLst/>
          </a:prstGeom>
        </p:spPr>
      </p:pic>
      <p:pic>
        <p:nvPicPr>
          <p:cNvPr id="11" name="Picture 10">
            <a:extLst>
              <a:ext uri="{FF2B5EF4-FFF2-40B4-BE49-F238E27FC236}">
                <a16:creationId xmlns:a16="http://schemas.microsoft.com/office/drawing/2014/main" id="{91126BF7-CAC2-0808-1DA8-D617AC1C2DC3}"/>
              </a:ext>
            </a:extLst>
          </p:cNvPr>
          <p:cNvPicPr>
            <a:picLocks noChangeAspect="1"/>
          </p:cNvPicPr>
          <p:nvPr/>
        </p:nvPicPr>
        <p:blipFill>
          <a:blip r:embed="rId3"/>
          <a:stretch>
            <a:fillRect/>
          </a:stretch>
        </p:blipFill>
        <p:spPr>
          <a:xfrm>
            <a:off x="1926770" y="768875"/>
            <a:ext cx="4661725" cy="4865718"/>
          </a:xfrm>
          <a:prstGeom prst="rect">
            <a:avLst/>
          </a:prstGeom>
        </p:spPr>
      </p:pic>
    </p:spTree>
    <p:extLst>
      <p:ext uri="{BB962C8B-B14F-4D97-AF65-F5344CB8AC3E}">
        <p14:creationId xmlns:p14="http://schemas.microsoft.com/office/powerpoint/2010/main" val="1274521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7.jpeg">
            <a:extLst>
              <a:ext uri="{FF2B5EF4-FFF2-40B4-BE49-F238E27FC236}">
                <a16:creationId xmlns:a16="http://schemas.microsoft.com/office/drawing/2014/main" id="{D113B5E2-6544-D290-1755-E2BA8F60CEA3}"/>
              </a:ext>
            </a:extLst>
          </p:cNvPr>
          <p:cNvPicPr>
            <a:picLocks noChangeAspect="1"/>
          </p:cNvPicPr>
          <p:nvPr/>
        </p:nvPicPr>
        <p:blipFill>
          <a:blip r:embed="rId2" cstate="print"/>
          <a:stretch>
            <a:fillRect/>
          </a:stretch>
        </p:blipFill>
        <p:spPr>
          <a:xfrm>
            <a:off x="2746216" y="627063"/>
            <a:ext cx="6699568" cy="4733509"/>
          </a:xfrm>
          <a:prstGeom prst="rect">
            <a:avLst/>
          </a:prstGeom>
        </p:spPr>
      </p:pic>
      <p:sp>
        <p:nvSpPr>
          <p:cNvPr id="3" name="TextBox 2">
            <a:extLst>
              <a:ext uri="{FF2B5EF4-FFF2-40B4-BE49-F238E27FC236}">
                <a16:creationId xmlns:a16="http://schemas.microsoft.com/office/drawing/2014/main" id="{21E1DB79-02C8-6702-6510-D6D321449D93}"/>
              </a:ext>
            </a:extLst>
          </p:cNvPr>
          <p:cNvSpPr txBox="1"/>
          <p:nvPr/>
        </p:nvSpPr>
        <p:spPr>
          <a:xfrm>
            <a:off x="4838700" y="5619750"/>
            <a:ext cx="3140155" cy="369332"/>
          </a:xfrm>
          <a:prstGeom prst="rect">
            <a:avLst/>
          </a:prstGeom>
          <a:noFill/>
        </p:spPr>
        <p:txBody>
          <a:bodyPr wrap="none" rtlCol="0">
            <a:spAutoFit/>
          </a:bodyPr>
          <a:lstStyle/>
          <a:p>
            <a:r>
              <a:rPr lang="en-IN" dirty="0">
                <a:solidFill>
                  <a:schemeClr val="bg1"/>
                </a:solidFill>
              </a:rPr>
              <a:t>Kidney Disease Prediction Page </a:t>
            </a:r>
          </a:p>
        </p:txBody>
      </p:sp>
    </p:spTree>
    <p:extLst>
      <p:ext uri="{BB962C8B-B14F-4D97-AF65-F5344CB8AC3E}">
        <p14:creationId xmlns:p14="http://schemas.microsoft.com/office/powerpoint/2010/main" val="3699569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AFAD-053D-63E1-C960-0520FBC564D0}"/>
              </a:ext>
            </a:extLst>
          </p:cNvPr>
          <p:cNvSpPr>
            <a:spLocks noGrp="1"/>
          </p:cNvSpPr>
          <p:nvPr>
            <p:ph type="title"/>
          </p:nvPr>
        </p:nvSpPr>
        <p:spPr>
          <a:xfrm>
            <a:off x="1141413" y="618518"/>
            <a:ext cx="9905998" cy="520000"/>
          </a:xfrm>
        </p:spPr>
        <p:txBody>
          <a:bodyPr>
            <a:normAutofit fontScale="90000"/>
          </a:bodyPr>
          <a:lstStyle/>
          <a:p>
            <a:r>
              <a:rPr lang="en-US" dirty="0">
                <a:solidFill>
                  <a:schemeClr val="bg1"/>
                </a:solidFill>
              </a:rPr>
              <a:t>CONCLUSION</a:t>
            </a:r>
            <a:endParaRPr lang="en-IN" dirty="0">
              <a:solidFill>
                <a:schemeClr val="bg1"/>
              </a:solidFill>
            </a:endParaRPr>
          </a:p>
        </p:txBody>
      </p:sp>
      <p:sp>
        <p:nvSpPr>
          <p:cNvPr id="3" name="Content Placeholder 2">
            <a:extLst>
              <a:ext uri="{FF2B5EF4-FFF2-40B4-BE49-F238E27FC236}">
                <a16:creationId xmlns:a16="http://schemas.microsoft.com/office/drawing/2014/main" id="{8358B21A-DA19-D2FA-F479-F1AB73BDE198}"/>
              </a:ext>
            </a:extLst>
          </p:cNvPr>
          <p:cNvSpPr>
            <a:spLocks noGrp="1"/>
          </p:cNvSpPr>
          <p:nvPr>
            <p:ph idx="1"/>
          </p:nvPr>
        </p:nvSpPr>
        <p:spPr>
          <a:xfrm>
            <a:off x="1141412" y="1559859"/>
            <a:ext cx="9905999" cy="4231342"/>
          </a:xfrm>
        </p:spPr>
        <p:txBody>
          <a:bodyPr>
            <a:normAutofit fontScale="92500" lnSpcReduction="20000"/>
          </a:bodyPr>
          <a:lstStyle/>
          <a:p>
            <a:pPr indent="0" algn="just">
              <a:lnSpc>
                <a:spcPct val="150000"/>
              </a:lnSpc>
              <a:spcAft>
                <a:spcPts val="800"/>
              </a:spcAft>
              <a:buNone/>
            </a:pPr>
            <a:r>
              <a:rPr lang="en-US" sz="2000" dirty="0">
                <a:solidFill>
                  <a:schemeClr val="bg1"/>
                </a:solidFill>
                <a:latin typeface="Times New Roman" panose="02020603050405020304" pitchFamily="18" charset="0"/>
                <a:cs typeface="Times New Roman" panose="02020603050405020304" pitchFamily="18" charset="0"/>
              </a:rPr>
              <a:t>In conclusion, the application of advanced machine learning techniques, specifically Random Forest and Gradient Boosting, has proven to be instrumental in predicting the onset of liver cirrhosis and kidney disease. Through the analysis of relevant medical data, these models demonstrated a high level of accuracy and reliability in identifying key indicators and patterns associated with the progression of these conditions.</a:t>
            </a:r>
          </a:p>
          <a:p>
            <a:pPr indent="0" algn="just">
              <a:lnSpc>
                <a:spcPct val="150000"/>
              </a:lnSpc>
              <a:spcAft>
                <a:spcPts val="800"/>
              </a:spcAft>
              <a:buNone/>
            </a:pPr>
            <a:r>
              <a:rPr lang="en-US" sz="2000" dirty="0">
                <a:solidFill>
                  <a:schemeClr val="bg1"/>
                </a:solidFill>
                <a:latin typeface="Times New Roman" panose="02020603050405020304" pitchFamily="18" charset="0"/>
                <a:cs typeface="Times New Roman" panose="02020603050405020304" pitchFamily="18" charset="0"/>
              </a:rPr>
              <a:t>The subtle nature of liver disease's symptoms makes diagnosis especially difficult. Nearly 38,170 fatalities from chronic liver disease were reported in the United States in 2014 out of a total of 2,626,418 deaths. The significance of computer prediction will only increase. In order to increase prediction capacity, this project uses two potential machine learning algorithms. This project can help to find the Liver Failure stage based on the patient health.</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0930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239-CCD9-A82D-AD7B-EB4AF6345FB7}"/>
              </a:ext>
            </a:extLst>
          </p:cNvPr>
          <p:cNvSpPr>
            <a:spLocks noGrp="1"/>
          </p:cNvSpPr>
          <p:nvPr>
            <p:ph type="title"/>
          </p:nvPr>
        </p:nvSpPr>
        <p:spPr>
          <a:xfrm>
            <a:off x="1141413" y="618518"/>
            <a:ext cx="9905998" cy="781657"/>
          </a:xfrm>
        </p:spPr>
        <p:txBody>
          <a:bodyPr/>
          <a:lstStyle/>
          <a:p>
            <a:r>
              <a:rPr lang="en-IN" dirty="0">
                <a:solidFill>
                  <a:schemeClr val="bg1"/>
                </a:solidFill>
              </a:rPr>
              <a:t>Future work</a:t>
            </a:r>
          </a:p>
        </p:txBody>
      </p:sp>
      <p:sp>
        <p:nvSpPr>
          <p:cNvPr id="3" name="Content Placeholder 2">
            <a:extLst>
              <a:ext uri="{FF2B5EF4-FFF2-40B4-BE49-F238E27FC236}">
                <a16:creationId xmlns:a16="http://schemas.microsoft.com/office/drawing/2014/main" id="{8D1340E5-5CA9-5FC4-62CF-B09874444E88}"/>
              </a:ext>
            </a:extLst>
          </p:cNvPr>
          <p:cNvSpPr>
            <a:spLocks noGrp="1"/>
          </p:cNvSpPr>
          <p:nvPr>
            <p:ph idx="1"/>
          </p:nvPr>
        </p:nvSpPr>
        <p:spPr>
          <a:xfrm>
            <a:off x="1141412" y="1704974"/>
            <a:ext cx="9905999" cy="4534507"/>
          </a:xfrm>
        </p:spPr>
        <p:txBody>
          <a:bodyPr>
            <a:normAutofit lnSpcReduction="10000"/>
          </a:bodyPr>
          <a:lstStyle/>
          <a:p>
            <a:r>
              <a:rPr lang="en-US" sz="1800" dirty="0">
                <a:solidFill>
                  <a:schemeClr val="bg1"/>
                </a:solidFill>
                <a:effectLst/>
                <a:latin typeface="Times New Roman" panose="02020603050405020304" pitchFamily="18" charset="0"/>
                <a:ea typeface="Times New Roman" panose="02020603050405020304" pitchFamily="18" charset="0"/>
              </a:rPr>
              <a:t>Continued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research</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refinement</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of</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these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models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could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pave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way</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for</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personalized and proactive healthcare strategies, ultimately contributing to better</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patient care and outcomes in the realm of hepatic and renal health.</a:t>
            </a:r>
          </a:p>
          <a:p>
            <a:r>
              <a:rPr lang="en-US" sz="1800" dirty="0">
                <a:solidFill>
                  <a:schemeClr val="bg1"/>
                </a:solidFill>
                <a:effectLst/>
                <a:latin typeface="Times New Roman" panose="02020603050405020304" pitchFamily="18" charset="0"/>
                <a:ea typeface="Times New Roman" panose="02020603050405020304" pitchFamily="18" charset="0"/>
              </a:rPr>
              <a:t>Future works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include automating this process by showing the prediction result in web application</a:t>
            </a:r>
            <a:r>
              <a:rPr lang="en-US" sz="1800" spc="-3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or desktop application. </a:t>
            </a:r>
          </a:p>
          <a:p>
            <a:r>
              <a:rPr lang="en-US" sz="1800" dirty="0">
                <a:solidFill>
                  <a:schemeClr val="bg1"/>
                </a:solidFill>
                <a:effectLst/>
                <a:latin typeface="Times New Roman" panose="02020603050405020304" pitchFamily="18" charset="0"/>
                <a:ea typeface="Times New Roman" panose="02020603050405020304" pitchFamily="18" charset="0"/>
              </a:rPr>
              <a:t>We can deploy this model in any cloud based system.</a:t>
            </a:r>
          </a:p>
          <a:p>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Developing</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wearable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devices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remote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monitoring</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technologies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for</a:t>
            </a:r>
            <a:r>
              <a:rPr lang="en-US" sz="1800" spc="-3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continuous assessment of liver and kidney function could revolutionize disease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prediction</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management.</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These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devices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could</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track</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relevant</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biomarkers,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physiological parameters, and lifestyle factors, providing timely feedback and early</a:t>
            </a:r>
            <a:r>
              <a:rPr lang="en-US" sz="1800" spc="-3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warning signs of disease progression. </a:t>
            </a:r>
          </a:p>
          <a:p>
            <a:r>
              <a:rPr lang="en-US" sz="1800" dirty="0">
                <a:solidFill>
                  <a:schemeClr val="bg1"/>
                </a:solidFill>
                <a:effectLst/>
                <a:latin typeface="Times New Roman" panose="02020603050405020304" pitchFamily="18" charset="0"/>
                <a:ea typeface="Times New Roman" panose="02020603050405020304" pitchFamily="18" charset="0"/>
              </a:rPr>
              <a:t>Integrating prediction models into clinical</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decision</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support</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systems</a:t>
            </a:r>
            <a:r>
              <a:rPr lang="en-US" sz="1800" spc="-60"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(CDSS)</a:t>
            </a:r>
            <a:r>
              <a:rPr lang="en-US" sz="1800" spc="-70"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can</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spc="-5" dirty="0">
                <a:solidFill>
                  <a:schemeClr val="bg1"/>
                </a:solidFill>
                <a:effectLst/>
                <a:latin typeface="Times New Roman" panose="02020603050405020304" pitchFamily="18" charset="0"/>
                <a:ea typeface="Times New Roman" panose="02020603050405020304" pitchFamily="18" charset="0"/>
              </a:rPr>
              <a:t>assist</a:t>
            </a:r>
            <a:r>
              <a:rPr lang="en-US" sz="1800" spc="-80" dirty="0">
                <a:solidFill>
                  <a:schemeClr val="bg1"/>
                </a:solidFill>
                <a:effectLst/>
                <a:latin typeface="Times New Roman" panose="02020603050405020304" pitchFamily="18" charset="0"/>
                <a:ea typeface="Times New Roman" panose="02020603050405020304" pitchFamily="18" charset="0"/>
              </a:rPr>
              <a:t> </a:t>
            </a:r>
            <a:r>
              <a:rPr lang="en-US" sz="1800" spc="-5" dirty="0">
                <a:solidFill>
                  <a:schemeClr val="bg1"/>
                </a:solidFill>
                <a:effectLst/>
                <a:latin typeface="Times New Roman" panose="02020603050405020304" pitchFamily="18" charset="0"/>
                <a:ea typeface="Times New Roman" panose="02020603050405020304" pitchFamily="18" charset="0"/>
              </a:rPr>
              <a:t>healthcare</a:t>
            </a:r>
            <a:r>
              <a:rPr lang="en-US" sz="1800" spc="-85" dirty="0">
                <a:solidFill>
                  <a:schemeClr val="bg1"/>
                </a:solidFill>
                <a:effectLst/>
                <a:latin typeface="Times New Roman" panose="02020603050405020304" pitchFamily="18" charset="0"/>
                <a:ea typeface="Times New Roman" panose="02020603050405020304" pitchFamily="18" charset="0"/>
              </a:rPr>
              <a:t> </a:t>
            </a:r>
            <a:r>
              <a:rPr lang="en-US" sz="1800" spc="-5" dirty="0">
                <a:solidFill>
                  <a:schemeClr val="bg1"/>
                </a:solidFill>
                <a:effectLst/>
                <a:latin typeface="Times New Roman" panose="02020603050405020304" pitchFamily="18" charset="0"/>
                <a:ea typeface="Times New Roman" panose="02020603050405020304" pitchFamily="18" charset="0"/>
              </a:rPr>
              <a:t>providers</a:t>
            </a:r>
            <a:r>
              <a:rPr lang="en-US" sz="1800" spc="-60" dirty="0">
                <a:solidFill>
                  <a:schemeClr val="bg1"/>
                </a:solidFill>
                <a:effectLst/>
                <a:latin typeface="Times New Roman" panose="02020603050405020304" pitchFamily="18" charset="0"/>
                <a:ea typeface="Times New Roman" panose="02020603050405020304" pitchFamily="18" charset="0"/>
              </a:rPr>
              <a:t> </a:t>
            </a:r>
            <a:r>
              <a:rPr lang="en-US" sz="1800" spc="-5" dirty="0">
                <a:solidFill>
                  <a:schemeClr val="bg1"/>
                </a:solidFill>
                <a:effectLst/>
                <a:latin typeface="Times New Roman" panose="02020603050405020304" pitchFamily="18" charset="0"/>
                <a:ea typeface="Times New Roman" panose="02020603050405020304" pitchFamily="18" charset="0"/>
              </a:rPr>
              <a:t>in</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spc="-5" dirty="0">
                <a:solidFill>
                  <a:schemeClr val="bg1"/>
                </a:solidFill>
                <a:effectLst/>
                <a:latin typeface="Times New Roman" panose="02020603050405020304" pitchFamily="18" charset="0"/>
                <a:ea typeface="Times New Roman" panose="02020603050405020304" pitchFamily="18" charset="0"/>
              </a:rPr>
              <a:t>risk</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spc="-5" dirty="0">
                <a:solidFill>
                  <a:schemeClr val="bg1"/>
                </a:solidFill>
                <a:effectLst/>
                <a:latin typeface="Times New Roman" panose="02020603050405020304" pitchFamily="18" charset="0"/>
                <a:ea typeface="Times New Roman" panose="02020603050405020304" pitchFamily="18" charset="0"/>
              </a:rPr>
              <a:t>stratification,</a:t>
            </a:r>
            <a:r>
              <a:rPr lang="en-US" sz="1800" spc="-34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treatment</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planning,</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patient management.</a:t>
            </a:r>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2244735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7A20C-1442-355F-B448-FD41C12CFEDF}"/>
              </a:ext>
            </a:extLst>
          </p:cNvPr>
          <p:cNvSpPr>
            <a:spLocks noGrp="1"/>
          </p:cNvSpPr>
          <p:nvPr>
            <p:ph type="title"/>
          </p:nvPr>
        </p:nvSpPr>
        <p:spPr>
          <a:xfrm>
            <a:off x="1141413" y="618517"/>
            <a:ext cx="9905998" cy="2930225"/>
          </a:xfrm>
        </p:spPr>
        <p:txBody>
          <a:bodyPr/>
          <a:lstStyle/>
          <a:p>
            <a:pPr algn="ctr"/>
            <a:r>
              <a:rPr lang="en-IN" dirty="0">
                <a:solidFill>
                  <a:schemeClr val="bg1"/>
                </a:solidFill>
              </a:rPr>
              <a:t>BASE PAPER </a:t>
            </a:r>
            <a:r>
              <a:rPr lang="en-IN" dirty="0" err="1">
                <a:solidFill>
                  <a:schemeClr val="bg1"/>
                </a:solidFill>
              </a:rPr>
              <a:t>lINK</a:t>
            </a:r>
            <a:endParaRPr lang="en-IN" dirty="0">
              <a:solidFill>
                <a:schemeClr val="bg1"/>
              </a:solidFill>
            </a:endParaRPr>
          </a:p>
        </p:txBody>
      </p:sp>
      <p:sp>
        <p:nvSpPr>
          <p:cNvPr id="3" name="TextBox 2">
            <a:extLst>
              <a:ext uri="{FF2B5EF4-FFF2-40B4-BE49-F238E27FC236}">
                <a16:creationId xmlns:a16="http://schemas.microsoft.com/office/drawing/2014/main" id="{183BBC92-34D6-1905-3C66-A07FB64D9106}"/>
              </a:ext>
            </a:extLst>
          </p:cNvPr>
          <p:cNvSpPr txBox="1"/>
          <p:nvPr/>
        </p:nvSpPr>
        <p:spPr>
          <a:xfrm>
            <a:off x="1284514" y="2902411"/>
            <a:ext cx="9307286" cy="646331"/>
          </a:xfrm>
          <a:prstGeom prst="rect">
            <a:avLst/>
          </a:prstGeom>
          <a:noFill/>
        </p:spPr>
        <p:txBody>
          <a:bodyPr wrap="square" rtlCol="0">
            <a:spAutoFit/>
          </a:bodyPr>
          <a:lstStyle/>
          <a:p>
            <a:r>
              <a:rPr lang="en-IN" dirty="0" err="1">
                <a:solidFill>
                  <a:schemeClr val="bg1"/>
                </a:solidFill>
                <a:hlinkClick r:id="rId2">
                  <a:extLst>
                    <a:ext uri="{A12FA001-AC4F-418D-AE19-62706E023703}">
                      <ahyp:hlinkClr xmlns:ahyp="http://schemas.microsoft.com/office/drawing/2018/hyperlinkcolor" val="tx"/>
                    </a:ext>
                  </a:extLst>
                </a:hlinkClick>
              </a:rPr>
              <a:t>DuKA</a:t>
            </a:r>
            <a:r>
              <a:rPr lang="en-IN" dirty="0">
                <a:solidFill>
                  <a:schemeClr val="bg1"/>
                </a:solidFill>
                <a:hlinkClick r:id="rId2">
                  <a:extLst>
                    <a:ext uri="{A12FA001-AC4F-418D-AE19-62706E023703}">
                      <ahyp:hlinkClr xmlns:ahyp="http://schemas.microsoft.com/office/drawing/2018/hyperlinkcolor" val="tx"/>
                    </a:ext>
                  </a:extLst>
                </a:hlinkClick>
              </a:rPr>
              <a:t>: A Dual-Keyless-Attention Model for Multi-Modality EHR Data Fusion and Organ Failure Prediction | IEEE Journals &amp; Magazine | IEEE Xplore</a:t>
            </a:r>
            <a:endParaRPr lang="en-IN" dirty="0">
              <a:solidFill>
                <a:schemeClr val="bg1"/>
              </a:solidFill>
            </a:endParaRPr>
          </a:p>
        </p:txBody>
      </p:sp>
    </p:spTree>
    <p:extLst>
      <p:ext uri="{BB962C8B-B14F-4D97-AF65-F5344CB8AC3E}">
        <p14:creationId xmlns:p14="http://schemas.microsoft.com/office/powerpoint/2010/main" val="2327392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8460-15F5-3E2E-2977-165AE332DFCE}"/>
              </a:ext>
            </a:extLst>
          </p:cNvPr>
          <p:cNvSpPr>
            <a:spLocks noGrp="1"/>
          </p:cNvSpPr>
          <p:nvPr>
            <p:ph type="title"/>
          </p:nvPr>
        </p:nvSpPr>
        <p:spPr/>
        <p:txBody>
          <a:bodyPr>
            <a:normAutofit/>
          </a:bodyPr>
          <a:lstStyle/>
          <a:p>
            <a:r>
              <a:rPr lang="en-US" sz="8800" dirty="0">
                <a:solidFill>
                  <a:schemeClr val="bg1"/>
                </a:solidFill>
              </a:rPr>
              <a:t>THANK YOU.</a:t>
            </a:r>
            <a:endParaRPr lang="en-IN" sz="8800" dirty="0">
              <a:solidFill>
                <a:schemeClr val="bg1"/>
              </a:solidFill>
            </a:endParaRPr>
          </a:p>
        </p:txBody>
      </p:sp>
    </p:spTree>
    <p:extLst>
      <p:ext uri="{BB962C8B-B14F-4D97-AF65-F5344CB8AC3E}">
        <p14:creationId xmlns:p14="http://schemas.microsoft.com/office/powerpoint/2010/main" val="1809698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CFE97BE-E970-AC5E-AC0A-4DF06B08E9EB}"/>
              </a:ext>
            </a:extLst>
          </p:cNvPr>
          <p:cNvGraphicFramePr>
            <a:graphicFrameLocks noGrp="1"/>
          </p:cNvGraphicFramePr>
          <p:nvPr>
            <p:extLst>
              <p:ext uri="{D42A27DB-BD31-4B8C-83A1-F6EECF244321}">
                <p14:modId xmlns:p14="http://schemas.microsoft.com/office/powerpoint/2010/main" val="507537291"/>
              </p:ext>
            </p:extLst>
          </p:nvPr>
        </p:nvGraphicFramePr>
        <p:xfrm>
          <a:off x="1141413" y="1239618"/>
          <a:ext cx="10216868" cy="5331983"/>
        </p:xfrm>
        <a:graphic>
          <a:graphicData uri="http://schemas.openxmlformats.org/drawingml/2006/table">
            <a:tbl>
              <a:tblPr firstRow="1" bandRow="1">
                <a:tableStyleId>{D7AC3CCA-C797-4891-BE02-D94E43425B78}</a:tableStyleId>
              </a:tblPr>
              <a:tblGrid>
                <a:gridCol w="2554217">
                  <a:extLst>
                    <a:ext uri="{9D8B030D-6E8A-4147-A177-3AD203B41FA5}">
                      <a16:colId xmlns:a16="http://schemas.microsoft.com/office/drawing/2014/main" val="1200627055"/>
                    </a:ext>
                  </a:extLst>
                </a:gridCol>
                <a:gridCol w="2554217">
                  <a:extLst>
                    <a:ext uri="{9D8B030D-6E8A-4147-A177-3AD203B41FA5}">
                      <a16:colId xmlns:a16="http://schemas.microsoft.com/office/drawing/2014/main" val="2755838210"/>
                    </a:ext>
                  </a:extLst>
                </a:gridCol>
                <a:gridCol w="2554217">
                  <a:extLst>
                    <a:ext uri="{9D8B030D-6E8A-4147-A177-3AD203B41FA5}">
                      <a16:colId xmlns:a16="http://schemas.microsoft.com/office/drawing/2014/main" val="2235948394"/>
                    </a:ext>
                  </a:extLst>
                </a:gridCol>
                <a:gridCol w="2554217">
                  <a:extLst>
                    <a:ext uri="{9D8B030D-6E8A-4147-A177-3AD203B41FA5}">
                      <a16:colId xmlns:a16="http://schemas.microsoft.com/office/drawing/2014/main" val="3984287576"/>
                    </a:ext>
                  </a:extLst>
                </a:gridCol>
              </a:tblGrid>
              <a:tr h="979663">
                <a:tc>
                  <a:txBody>
                    <a:bodyPr/>
                    <a:lstStyle/>
                    <a:p>
                      <a:pPr algn="ctr"/>
                      <a:r>
                        <a:rPr lang="en-IN" dirty="0"/>
                        <a:t> TITLE</a:t>
                      </a:r>
                    </a:p>
                  </a:txBody>
                  <a:tcPr/>
                </a:tc>
                <a:tc>
                  <a:txBody>
                    <a:bodyPr/>
                    <a:lstStyle/>
                    <a:p>
                      <a:pPr algn="ctr"/>
                      <a:r>
                        <a:rPr lang="en-IN" dirty="0"/>
                        <a:t>AUTHORS</a:t>
                      </a:r>
                    </a:p>
                  </a:txBody>
                  <a:tcPr/>
                </a:tc>
                <a:tc>
                  <a:txBody>
                    <a:bodyPr/>
                    <a:lstStyle/>
                    <a:p>
                      <a:pPr algn="ctr"/>
                      <a:r>
                        <a:rPr lang="en-IN" dirty="0"/>
                        <a:t>METHODOLOGY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LIMITATIONS</a:t>
                      </a:r>
                    </a:p>
                  </a:txBody>
                  <a:tcPr/>
                </a:tc>
                <a:extLst>
                  <a:ext uri="{0D108BD9-81ED-4DB2-BD59-A6C34878D82A}">
                    <a16:rowId xmlns:a16="http://schemas.microsoft.com/office/drawing/2014/main" val="1317394160"/>
                  </a:ext>
                </a:extLst>
              </a:tr>
              <a:tr h="1444640">
                <a:tc>
                  <a:txBody>
                    <a:bodyPr/>
                    <a:lstStyle/>
                    <a:p>
                      <a:r>
                        <a:rPr lang="en-IN" dirty="0"/>
                        <a:t>The Diagnosis of Chronic Liver Disease using Machine Learning                                Techniques (March 2021)</a:t>
                      </a:r>
                    </a:p>
                  </a:txBody>
                  <a:tcPr>
                    <a:solidFill>
                      <a:schemeClr val="tx1"/>
                    </a:solidFill>
                  </a:tcPr>
                </a:tc>
                <a:tc>
                  <a:txBody>
                    <a:bodyPr/>
                    <a:lstStyle/>
                    <a:p>
                      <a:r>
                        <a:rPr lang="en-IN" dirty="0" err="1"/>
                        <a:t>Golmei</a:t>
                      </a:r>
                      <a:r>
                        <a:rPr lang="en-IN" dirty="0"/>
                        <a:t> </a:t>
                      </a:r>
                      <a:r>
                        <a:rPr lang="en-IN" dirty="0" err="1"/>
                        <a:t>Shaheamlung</a:t>
                      </a:r>
                      <a:r>
                        <a:rPr lang="en-IN" dirty="0"/>
                        <a:t>, </a:t>
                      </a:r>
                      <a:r>
                        <a:rPr lang="en-IN" dirty="0" err="1"/>
                        <a:t>Harshpreet</a:t>
                      </a:r>
                      <a:r>
                        <a:rPr lang="en-IN" dirty="0"/>
                        <a:t> Kaur</a:t>
                      </a:r>
                    </a:p>
                  </a:txBody>
                  <a:tcPr>
                    <a:solidFill>
                      <a:schemeClr val="tx1"/>
                    </a:solidFill>
                  </a:tcPr>
                </a:tc>
                <a:tc>
                  <a:txBody>
                    <a:bodyPr/>
                    <a:lstStyle/>
                    <a:p>
                      <a:r>
                        <a:rPr lang="en-IN" dirty="0"/>
                        <a:t>It combines three algorithm such as  logistic  </a:t>
                      </a:r>
                      <a:r>
                        <a:rPr lang="en-IN" dirty="0" err="1"/>
                        <a:t>regression,random</a:t>
                      </a:r>
                      <a:r>
                        <a:rPr lang="en-IN" dirty="0"/>
                        <a:t> forest and KNN to predict </a:t>
                      </a:r>
                    </a:p>
                  </a:txBody>
                  <a:tcPr>
                    <a:solidFill>
                      <a:schemeClr val="tx1"/>
                    </a:solidFill>
                  </a:tcPr>
                </a:tc>
                <a:tc>
                  <a:txBody>
                    <a:bodyPr/>
                    <a:lstStyle/>
                    <a:p>
                      <a:r>
                        <a:rPr lang="en-IN" dirty="0"/>
                        <a:t>Accuracy of the model is around 77 percent</a:t>
                      </a:r>
                    </a:p>
                  </a:txBody>
                  <a:tcPr>
                    <a:solidFill>
                      <a:schemeClr val="tx1"/>
                    </a:solidFill>
                  </a:tcPr>
                </a:tc>
                <a:extLst>
                  <a:ext uri="{0D108BD9-81ED-4DB2-BD59-A6C34878D82A}">
                    <a16:rowId xmlns:a16="http://schemas.microsoft.com/office/drawing/2014/main" val="3509782086"/>
                  </a:ext>
                </a:extLst>
              </a:tr>
              <a:tr h="1444640">
                <a:tc>
                  <a:txBody>
                    <a:bodyPr/>
                    <a:lstStyle/>
                    <a:p>
                      <a:r>
                        <a:rPr lang="en-IN" b="0" dirty="0"/>
                        <a:t>Prediction and Analysis of Liver Disorder Diseases by using Data Mining    Technique: Survey(2018)</a:t>
                      </a:r>
                    </a:p>
                  </a:txBody>
                  <a:tcPr>
                    <a:solidFill>
                      <a:schemeClr val="tx1"/>
                    </a:solidFill>
                  </a:tcPr>
                </a:tc>
                <a:tc>
                  <a:txBody>
                    <a:bodyPr/>
                    <a:lstStyle/>
                    <a:p>
                      <a:r>
                        <a:rPr lang="en-IN" b="0" dirty="0" err="1"/>
                        <a:t>Shambel</a:t>
                      </a:r>
                      <a:r>
                        <a:rPr lang="en-IN" b="0" dirty="0"/>
                        <a:t> </a:t>
                      </a:r>
                      <a:r>
                        <a:rPr lang="en-IN" b="0" dirty="0" err="1"/>
                        <a:t>Kefelegn</a:t>
                      </a:r>
                      <a:r>
                        <a:rPr lang="en-IN" b="0" dirty="0"/>
                        <a:t>, Pooja </a:t>
                      </a:r>
                      <a:r>
                        <a:rPr lang="en-IN" b="0" dirty="0" err="1"/>
                        <a:t>Kamat</a:t>
                      </a:r>
                      <a:endParaRPr lang="en-IN" b="0" dirty="0"/>
                    </a:p>
                  </a:txBody>
                  <a:tcPr>
                    <a:solidFill>
                      <a:schemeClr val="tx1"/>
                    </a:solidFill>
                  </a:tcPr>
                </a:tc>
                <a:tc>
                  <a:txBody>
                    <a:bodyPr/>
                    <a:lstStyle/>
                    <a:p>
                      <a:r>
                        <a:rPr lang="en-IN" b="0" dirty="0"/>
                        <a:t>Compares various data mining classification algorithm </a:t>
                      </a:r>
                    </a:p>
                  </a:txBody>
                  <a:tcPr>
                    <a:solidFill>
                      <a:schemeClr val="tx1"/>
                    </a:solidFill>
                  </a:tcPr>
                </a:tc>
                <a:tc>
                  <a:txBody>
                    <a:bodyPr/>
                    <a:lstStyle/>
                    <a:p>
                      <a:r>
                        <a:rPr lang="en-IN" b="0" dirty="0"/>
                        <a:t>Decision Tree is used for performance evaluation and it is not implemented</a:t>
                      </a:r>
                    </a:p>
                  </a:txBody>
                  <a:tcPr>
                    <a:solidFill>
                      <a:schemeClr val="tx1"/>
                    </a:solidFill>
                  </a:tcPr>
                </a:tc>
                <a:extLst>
                  <a:ext uri="{0D108BD9-81ED-4DB2-BD59-A6C34878D82A}">
                    <a16:rowId xmlns:a16="http://schemas.microsoft.com/office/drawing/2014/main" val="160249190"/>
                  </a:ext>
                </a:extLst>
              </a:tr>
              <a:tr h="14446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Liver disease prediction by using different decision tree techniques</a:t>
                      </a:r>
                      <a:r>
                        <a:rPr lang="en-IN" sz="1800" b="1" kern="1200" dirty="0">
                          <a:solidFill>
                            <a:schemeClr val="dk1"/>
                          </a:solidFill>
                          <a:effectLst/>
                          <a:latin typeface="+mn-lt"/>
                          <a:ea typeface="+mn-ea"/>
                          <a:cs typeface="+mn-cs"/>
                        </a:rPr>
                        <a:t> (</a:t>
                      </a:r>
                      <a:r>
                        <a:rPr lang="en-IN" dirty="0"/>
                        <a:t>2018)</a:t>
                      </a: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err="1">
                          <a:solidFill>
                            <a:schemeClr val="dk1"/>
                          </a:solidFill>
                          <a:effectLst/>
                          <a:latin typeface="+mn-lt"/>
                          <a:ea typeface="+mn-ea"/>
                          <a:cs typeface="+mn-cs"/>
                        </a:rPr>
                        <a:t>Nazmun</a:t>
                      </a:r>
                      <a:r>
                        <a:rPr lang="en-IN" sz="1800" kern="1200" dirty="0">
                          <a:solidFill>
                            <a:schemeClr val="dk1"/>
                          </a:solidFill>
                          <a:effectLst/>
                          <a:latin typeface="+mn-lt"/>
                          <a:ea typeface="+mn-ea"/>
                          <a:cs typeface="+mn-cs"/>
                        </a:rPr>
                        <a:t> Nahar and Ferdous Ara</a:t>
                      </a:r>
                    </a:p>
                  </a:txBody>
                  <a:tcPr>
                    <a:solidFill>
                      <a:schemeClr val="tx1"/>
                    </a:solidFill>
                  </a:tcPr>
                </a:tc>
                <a:tc>
                  <a:txBody>
                    <a:bodyPr/>
                    <a:lstStyle/>
                    <a:p>
                      <a:r>
                        <a:rPr lang="en-IN" sz="1800" kern="1200" dirty="0">
                          <a:solidFill>
                            <a:schemeClr val="dk1"/>
                          </a:solidFill>
                          <a:effectLst/>
                          <a:latin typeface="+mn-lt"/>
                          <a:ea typeface="+mn-ea"/>
                          <a:cs typeface="+mn-cs"/>
                        </a:rPr>
                        <a:t>Calculates the performance of various decision tree techniques and compare their performance</a:t>
                      </a:r>
                      <a:endParaRPr lang="en-IN" dirty="0"/>
                    </a:p>
                  </a:txBody>
                  <a:tcPr>
                    <a:solidFill>
                      <a:schemeClr val="tx1"/>
                    </a:solidFill>
                  </a:tcPr>
                </a:tc>
                <a:tc>
                  <a:txBody>
                    <a:bodyPr/>
                    <a:lstStyle/>
                    <a:p>
                      <a:r>
                        <a:rPr lang="en-IN" dirty="0"/>
                        <a:t>Only decision tree algorithm is considered</a:t>
                      </a:r>
                    </a:p>
                  </a:txBody>
                  <a:tcPr>
                    <a:solidFill>
                      <a:schemeClr val="tx1"/>
                    </a:solidFill>
                  </a:tcPr>
                </a:tc>
                <a:extLst>
                  <a:ext uri="{0D108BD9-81ED-4DB2-BD59-A6C34878D82A}">
                    <a16:rowId xmlns:a16="http://schemas.microsoft.com/office/drawing/2014/main" val="2580734122"/>
                  </a:ext>
                </a:extLst>
              </a:tr>
            </a:tbl>
          </a:graphicData>
        </a:graphic>
      </p:graphicFrame>
      <p:sp>
        <p:nvSpPr>
          <p:cNvPr id="8" name="Title 7">
            <a:extLst>
              <a:ext uri="{FF2B5EF4-FFF2-40B4-BE49-F238E27FC236}">
                <a16:creationId xmlns:a16="http://schemas.microsoft.com/office/drawing/2014/main" id="{F38D9CE6-2686-FA39-5E32-22C2C6A9CD3D}"/>
              </a:ext>
            </a:extLst>
          </p:cNvPr>
          <p:cNvSpPr>
            <a:spLocks noGrp="1"/>
          </p:cNvSpPr>
          <p:nvPr>
            <p:ph type="title"/>
          </p:nvPr>
        </p:nvSpPr>
        <p:spPr>
          <a:xfrm>
            <a:off x="1362635" y="304799"/>
            <a:ext cx="9684775" cy="753036"/>
          </a:xfrm>
        </p:spPr>
        <p:txBody>
          <a:bodyPr>
            <a:normAutofit/>
          </a:bodyPr>
          <a:lstStyle/>
          <a:p>
            <a:r>
              <a:rPr lang="en-IN" dirty="0">
                <a:solidFill>
                  <a:schemeClr val="bg1"/>
                </a:solidFill>
              </a:rPr>
              <a:t>Literature Survey</a:t>
            </a:r>
          </a:p>
        </p:txBody>
      </p:sp>
    </p:spTree>
    <p:extLst>
      <p:ext uri="{BB962C8B-B14F-4D97-AF65-F5344CB8AC3E}">
        <p14:creationId xmlns:p14="http://schemas.microsoft.com/office/powerpoint/2010/main" val="1424651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ADD8C2F-B931-DEC1-2C74-5FA866C1F978}"/>
              </a:ext>
            </a:extLst>
          </p:cNvPr>
          <p:cNvGraphicFramePr>
            <a:graphicFrameLocks noGrp="1"/>
          </p:cNvGraphicFramePr>
          <p:nvPr>
            <p:extLst>
              <p:ext uri="{D42A27DB-BD31-4B8C-83A1-F6EECF244321}">
                <p14:modId xmlns:p14="http://schemas.microsoft.com/office/powerpoint/2010/main" val="3859700080"/>
              </p:ext>
            </p:extLst>
          </p:nvPr>
        </p:nvGraphicFramePr>
        <p:xfrm>
          <a:off x="868456" y="447582"/>
          <a:ext cx="10316928" cy="6028732"/>
        </p:xfrm>
        <a:graphic>
          <a:graphicData uri="http://schemas.openxmlformats.org/drawingml/2006/table">
            <a:tbl>
              <a:tblPr firstRow="1" bandRow="1">
                <a:tableStyleId>{D7AC3CCA-C797-4891-BE02-D94E43425B78}</a:tableStyleId>
              </a:tblPr>
              <a:tblGrid>
                <a:gridCol w="2654277">
                  <a:extLst>
                    <a:ext uri="{9D8B030D-6E8A-4147-A177-3AD203B41FA5}">
                      <a16:colId xmlns:a16="http://schemas.microsoft.com/office/drawing/2014/main" val="2649775535"/>
                    </a:ext>
                  </a:extLst>
                </a:gridCol>
                <a:gridCol w="2554217">
                  <a:extLst>
                    <a:ext uri="{9D8B030D-6E8A-4147-A177-3AD203B41FA5}">
                      <a16:colId xmlns:a16="http://schemas.microsoft.com/office/drawing/2014/main" val="940667613"/>
                    </a:ext>
                  </a:extLst>
                </a:gridCol>
                <a:gridCol w="2554217">
                  <a:extLst>
                    <a:ext uri="{9D8B030D-6E8A-4147-A177-3AD203B41FA5}">
                      <a16:colId xmlns:a16="http://schemas.microsoft.com/office/drawing/2014/main" val="2273008221"/>
                    </a:ext>
                  </a:extLst>
                </a:gridCol>
                <a:gridCol w="2554217">
                  <a:extLst>
                    <a:ext uri="{9D8B030D-6E8A-4147-A177-3AD203B41FA5}">
                      <a16:colId xmlns:a16="http://schemas.microsoft.com/office/drawing/2014/main" val="1774256353"/>
                    </a:ext>
                  </a:extLst>
                </a:gridCol>
              </a:tblGrid>
              <a:tr h="504918">
                <a:tc>
                  <a:txBody>
                    <a:bodyPr/>
                    <a:lstStyle/>
                    <a:p>
                      <a:pPr algn="ctr"/>
                      <a:r>
                        <a:rPr lang="en-IN" dirty="0"/>
                        <a:t> TITLE</a:t>
                      </a:r>
                    </a:p>
                  </a:txBody>
                  <a:tcPr/>
                </a:tc>
                <a:tc>
                  <a:txBody>
                    <a:bodyPr/>
                    <a:lstStyle/>
                    <a:p>
                      <a:pPr algn="ctr"/>
                      <a:r>
                        <a:rPr lang="en-IN" dirty="0"/>
                        <a:t>AUTHORS</a:t>
                      </a:r>
                    </a:p>
                  </a:txBody>
                  <a:tcPr/>
                </a:tc>
                <a:tc>
                  <a:txBody>
                    <a:bodyPr/>
                    <a:lstStyle/>
                    <a:p>
                      <a:pPr algn="ctr"/>
                      <a:r>
                        <a:rPr lang="en-IN" dirty="0"/>
                        <a:t>METHODOLOGY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LIMITATIONS</a:t>
                      </a:r>
                    </a:p>
                  </a:txBody>
                  <a:tcPr/>
                </a:tc>
                <a:extLst>
                  <a:ext uri="{0D108BD9-81ED-4DB2-BD59-A6C34878D82A}">
                    <a16:rowId xmlns:a16="http://schemas.microsoft.com/office/drawing/2014/main" val="1255182926"/>
                  </a:ext>
                </a:extLst>
              </a:tr>
              <a:tr h="2327482">
                <a:tc>
                  <a:txBody>
                    <a:bodyPr/>
                    <a:lstStyle/>
                    <a:p>
                      <a:r>
                        <a:rPr lang="en-IN" sz="1800" kern="1200" dirty="0">
                          <a:solidFill>
                            <a:schemeClr val="dk1"/>
                          </a:solidFill>
                          <a:effectLst/>
                          <a:latin typeface="+mn-lt"/>
                          <a:ea typeface="+mn-ea"/>
                          <a:cs typeface="+mn-cs"/>
                        </a:rPr>
                        <a:t>A Comparative Study On Liver Disease Prediction Using Supervised Machine Learning Algorithms</a:t>
                      </a:r>
                      <a:r>
                        <a:rPr lang="en-IN" sz="1800" b="1" kern="1200" dirty="0">
                          <a:solidFill>
                            <a:schemeClr val="dk1"/>
                          </a:solidFill>
                          <a:effectLst/>
                          <a:latin typeface="+mn-lt"/>
                          <a:ea typeface="+mn-ea"/>
                          <a:cs typeface="+mn-cs"/>
                        </a:rPr>
                        <a:t> (</a:t>
                      </a:r>
                      <a:r>
                        <a:rPr lang="en-IN" sz="1800" b="0" kern="1200" dirty="0">
                          <a:solidFill>
                            <a:schemeClr val="dk1"/>
                          </a:solidFill>
                          <a:effectLst/>
                          <a:latin typeface="+mn-lt"/>
                          <a:ea typeface="+mn-ea"/>
                          <a:cs typeface="+mn-cs"/>
                        </a:rPr>
                        <a:t>November 2019</a:t>
                      </a:r>
                      <a:r>
                        <a:rPr lang="en-IN" sz="1800" b="1" kern="1200" dirty="0">
                          <a:solidFill>
                            <a:schemeClr val="dk1"/>
                          </a:solidFill>
                          <a:effectLst/>
                          <a:latin typeface="+mn-lt"/>
                          <a:ea typeface="+mn-ea"/>
                          <a:cs typeface="+mn-cs"/>
                        </a:rPr>
                        <a:t>)</a:t>
                      </a:r>
                      <a:endParaRPr lang="en-IN" dirty="0"/>
                    </a:p>
                  </a:txBody>
                  <a:tcPr>
                    <a:solidFill>
                      <a:schemeClr val="tx1"/>
                    </a:solidFill>
                  </a:tcPr>
                </a:tc>
                <a:tc>
                  <a:txBody>
                    <a:bodyPr/>
                    <a:lstStyle/>
                    <a:p>
                      <a:r>
                        <a:rPr lang="en-IN" sz="1800" kern="1200" dirty="0">
                          <a:solidFill>
                            <a:schemeClr val="dk1"/>
                          </a:solidFill>
                          <a:effectLst/>
                          <a:latin typeface="+mn-lt"/>
                          <a:ea typeface="+mn-ea"/>
                          <a:cs typeface="+mn-cs"/>
                        </a:rPr>
                        <a:t>A.K.M </a:t>
                      </a:r>
                      <a:r>
                        <a:rPr lang="en-IN" sz="1800" kern="1200" dirty="0" err="1">
                          <a:solidFill>
                            <a:schemeClr val="dk1"/>
                          </a:solidFill>
                          <a:effectLst/>
                          <a:latin typeface="+mn-lt"/>
                          <a:ea typeface="+mn-ea"/>
                          <a:cs typeface="+mn-cs"/>
                        </a:rPr>
                        <a:t>Sazzadur</a:t>
                      </a:r>
                      <a:r>
                        <a:rPr lang="en-IN" sz="1800" kern="1200" dirty="0">
                          <a:solidFill>
                            <a:schemeClr val="dk1"/>
                          </a:solidFill>
                          <a:effectLst/>
                          <a:latin typeface="+mn-lt"/>
                          <a:ea typeface="+mn-ea"/>
                          <a:cs typeface="+mn-cs"/>
                        </a:rPr>
                        <a:t> Rahman, F. M. Javed Mehedi </a:t>
                      </a:r>
                      <a:r>
                        <a:rPr lang="en-IN" sz="1800" kern="1200" dirty="0" err="1">
                          <a:solidFill>
                            <a:schemeClr val="dk1"/>
                          </a:solidFill>
                          <a:effectLst/>
                          <a:latin typeface="+mn-lt"/>
                          <a:ea typeface="+mn-ea"/>
                          <a:cs typeface="+mn-cs"/>
                        </a:rPr>
                        <a:t>Shamrat</a:t>
                      </a:r>
                      <a:r>
                        <a:rPr lang="en-IN" sz="1800" kern="1200" dirty="0">
                          <a:solidFill>
                            <a:schemeClr val="dk1"/>
                          </a:solidFill>
                          <a:effectLst/>
                          <a:latin typeface="+mn-lt"/>
                          <a:ea typeface="+mn-ea"/>
                          <a:cs typeface="+mn-cs"/>
                        </a:rPr>
                        <a:t>, </a:t>
                      </a:r>
                      <a:r>
                        <a:rPr lang="en-IN" sz="1800" kern="1200" dirty="0" err="1">
                          <a:solidFill>
                            <a:schemeClr val="dk1"/>
                          </a:solidFill>
                          <a:effectLst/>
                          <a:latin typeface="+mn-lt"/>
                          <a:ea typeface="+mn-ea"/>
                          <a:cs typeface="+mn-cs"/>
                        </a:rPr>
                        <a:t>Zarrin</a:t>
                      </a:r>
                      <a:r>
                        <a:rPr lang="en-IN" sz="1800" kern="1200" dirty="0">
                          <a:solidFill>
                            <a:schemeClr val="dk1"/>
                          </a:solidFill>
                          <a:effectLst/>
                          <a:latin typeface="+mn-lt"/>
                          <a:ea typeface="+mn-ea"/>
                          <a:cs typeface="+mn-cs"/>
                        </a:rPr>
                        <a:t> </a:t>
                      </a:r>
                      <a:r>
                        <a:rPr lang="en-IN" sz="1800" kern="1200" dirty="0" err="1">
                          <a:solidFill>
                            <a:schemeClr val="dk1"/>
                          </a:solidFill>
                          <a:effectLst/>
                          <a:latin typeface="+mn-lt"/>
                          <a:ea typeface="+mn-ea"/>
                          <a:cs typeface="+mn-cs"/>
                        </a:rPr>
                        <a:t>Tasnim</a:t>
                      </a:r>
                      <a:r>
                        <a:rPr lang="en-IN" sz="1800" kern="1200" dirty="0">
                          <a:solidFill>
                            <a:schemeClr val="dk1"/>
                          </a:solidFill>
                          <a:effectLst/>
                          <a:latin typeface="+mn-lt"/>
                          <a:ea typeface="+mn-ea"/>
                          <a:cs typeface="+mn-cs"/>
                        </a:rPr>
                        <a:t>, Joy Roy, Syed Akhter Hossain </a:t>
                      </a:r>
                      <a:endParaRPr lang="en-IN" dirty="0"/>
                    </a:p>
                  </a:txBody>
                  <a:tcPr>
                    <a:solidFill>
                      <a:schemeClr val="tx1"/>
                    </a:solidFill>
                  </a:tcPr>
                </a:tc>
                <a:tc>
                  <a:txBody>
                    <a:bodyPr/>
                    <a:lstStyle/>
                    <a:p>
                      <a:r>
                        <a:rPr lang="en-IN" dirty="0"/>
                        <a:t>Uses machine learning algorithm like </a:t>
                      </a:r>
                      <a:r>
                        <a:rPr lang="en-IN" dirty="0" err="1"/>
                        <a:t>SVM,KNN,Naïve</a:t>
                      </a:r>
                      <a:r>
                        <a:rPr lang="en-IN" dirty="0"/>
                        <a:t> Bayes </a:t>
                      </a:r>
                      <a:r>
                        <a:rPr lang="en-US" dirty="0"/>
                        <a:t>and the performance of these techniques were estimated on various perspectives such as accuracy, precision, recall, f-1 score</a:t>
                      </a:r>
                      <a:endParaRPr lang="en-IN" dirty="0"/>
                    </a:p>
                  </a:txBody>
                  <a:tcPr>
                    <a:solidFill>
                      <a:schemeClr val="tx1"/>
                    </a:solidFill>
                  </a:tcPr>
                </a:tc>
                <a:tc>
                  <a:txBody>
                    <a:bodyPr/>
                    <a:lstStyle/>
                    <a:p>
                      <a:r>
                        <a:rPr lang="en-IN" dirty="0"/>
                        <a:t>Explored only few algorithms and it gives  precision around 53%</a:t>
                      </a:r>
                    </a:p>
                  </a:txBody>
                  <a:tcPr>
                    <a:solidFill>
                      <a:schemeClr val="tx1"/>
                    </a:solidFill>
                  </a:tcPr>
                </a:tc>
                <a:extLst>
                  <a:ext uri="{0D108BD9-81ED-4DB2-BD59-A6C34878D82A}">
                    <a16:rowId xmlns:a16="http://schemas.microsoft.com/office/drawing/2014/main" val="3327704783"/>
                  </a:ext>
                </a:extLst>
              </a:tr>
              <a:tr h="1226134">
                <a:tc>
                  <a:txBody>
                    <a:bodyPr/>
                    <a:lstStyle/>
                    <a:p>
                      <a:r>
                        <a:rPr lang="en-US" dirty="0"/>
                        <a:t>Diagnosis of Liver Diseases using Machine Learning (February 2017)</a:t>
                      </a:r>
                      <a:endParaRPr lang="en-IN" dirty="0"/>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Sumedh</a:t>
                      </a:r>
                      <a:r>
                        <a:rPr lang="en-IN" dirty="0"/>
                        <a:t> </a:t>
                      </a:r>
                      <a:r>
                        <a:rPr lang="en-IN" dirty="0" err="1"/>
                        <a:t>Sontakke</a:t>
                      </a:r>
                      <a:r>
                        <a:rPr lang="en-IN" dirty="0"/>
                        <a:t>, Jay </a:t>
                      </a:r>
                      <a:r>
                        <a:rPr lang="en-IN" dirty="0" err="1"/>
                        <a:t>Lohokare</a:t>
                      </a:r>
                      <a:r>
                        <a:rPr lang="en-IN" dirty="0"/>
                        <a:t>, </a:t>
                      </a:r>
                      <a:r>
                        <a:rPr lang="en-IN" dirty="0" err="1"/>
                        <a:t>Reshul</a:t>
                      </a:r>
                      <a:r>
                        <a:rPr lang="en-IN" dirty="0"/>
                        <a:t> Dani</a:t>
                      </a:r>
                    </a:p>
                  </a:txBody>
                  <a:tcPr>
                    <a:solidFill>
                      <a:schemeClr val="tx1"/>
                    </a:solidFill>
                  </a:tcPr>
                </a:tc>
                <a:tc>
                  <a:txBody>
                    <a:bodyPr/>
                    <a:lstStyle/>
                    <a:p>
                      <a:r>
                        <a:rPr lang="en-IN" dirty="0"/>
                        <a:t>Uses Back propagation and SVM algorithm</a:t>
                      </a:r>
                    </a:p>
                  </a:txBody>
                  <a:tcPr>
                    <a:solidFill>
                      <a:schemeClr val="tx1"/>
                    </a:solidFill>
                  </a:tcPr>
                </a:tc>
                <a:tc>
                  <a:txBody>
                    <a:bodyPr/>
                    <a:lstStyle/>
                    <a:p>
                      <a:r>
                        <a:rPr lang="en-IN" dirty="0"/>
                        <a:t>Accuracy of both algorithm is only 73%</a:t>
                      </a:r>
                    </a:p>
                  </a:txBody>
                  <a:tcPr>
                    <a:solidFill>
                      <a:schemeClr val="tx1"/>
                    </a:solidFill>
                  </a:tcPr>
                </a:tc>
                <a:extLst>
                  <a:ext uri="{0D108BD9-81ED-4DB2-BD59-A6C34878D82A}">
                    <a16:rowId xmlns:a16="http://schemas.microsoft.com/office/drawing/2014/main" val="2032881080"/>
                  </a:ext>
                </a:extLst>
              </a:tr>
              <a:tr h="13299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Performance Evolution of Different Machine Learning Algorithms for Prediction of Liver Disease(December 2019)</a:t>
                      </a:r>
                      <a:endParaRPr lang="en-IN" dirty="0"/>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Muktevi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Srivenkatesh</a:t>
                      </a:r>
                      <a:endParaRPr lang="en-IN" sz="18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mn-lt"/>
                        <a:ea typeface="+mn-ea"/>
                        <a:cs typeface="+mn-cs"/>
                      </a:endParaRPr>
                    </a:p>
                  </a:txBody>
                  <a:tcPr>
                    <a:solidFill>
                      <a:schemeClr val="tx1"/>
                    </a:solidFill>
                  </a:tcPr>
                </a:tc>
                <a:tc>
                  <a:txBody>
                    <a:bodyPr/>
                    <a:lstStyle/>
                    <a:p>
                      <a:r>
                        <a:rPr lang="en-US" sz="1800" kern="1200" dirty="0">
                          <a:solidFill>
                            <a:schemeClr val="dk1"/>
                          </a:solidFill>
                          <a:effectLst/>
                          <a:latin typeface="+mn-lt"/>
                          <a:ea typeface="+mn-ea"/>
                          <a:cs typeface="+mn-cs"/>
                        </a:rPr>
                        <a:t>Utilized a few learning calculation KNN, SVM, Logistic Regression, Navi Bayes, Random Forest to foresee patients with constant liver infection</a:t>
                      </a:r>
                      <a:endParaRPr lang="en-IN" dirty="0"/>
                    </a:p>
                  </a:txBody>
                  <a:tcPr>
                    <a:solidFill>
                      <a:schemeClr val="tx1"/>
                    </a:solidFill>
                  </a:tcPr>
                </a:tc>
                <a:tc>
                  <a:txBody>
                    <a:bodyPr/>
                    <a:lstStyle/>
                    <a:p>
                      <a:r>
                        <a:rPr lang="en-IN" dirty="0"/>
                        <a:t>Dataset comprises of only 580 </a:t>
                      </a:r>
                      <a:r>
                        <a:rPr lang="en-IN" dirty="0" err="1"/>
                        <a:t>datas</a:t>
                      </a:r>
                      <a:endParaRPr lang="en-IN" dirty="0"/>
                    </a:p>
                  </a:txBody>
                  <a:tcPr>
                    <a:solidFill>
                      <a:schemeClr val="tx1"/>
                    </a:solidFill>
                  </a:tcPr>
                </a:tc>
                <a:extLst>
                  <a:ext uri="{0D108BD9-81ED-4DB2-BD59-A6C34878D82A}">
                    <a16:rowId xmlns:a16="http://schemas.microsoft.com/office/drawing/2014/main" val="170188513"/>
                  </a:ext>
                </a:extLst>
              </a:tr>
            </a:tbl>
          </a:graphicData>
        </a:graphic>
      </p:graphicFrame>
    </p:spTree>
    <p:extLst>
      <p:ext uri="{BB962C8B-B14F-4D97-AF65-F5344CB8AC3E}">
        <p14:creationId xmlns:p14="http://schemas.microsoft.com/office/powerpoint/2010/main" val="1247839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3E98B6A-BFF5-ED9B-843C-579EE21F48DA}"/>
              </a:ext>
            </a:extLst>
          </p:cNvPr>
          <p:cNvGraphicFramePr>
            <a:graphicFrameLocks noGrp="1"/>
          </p:cNvGraphicFramePr>
          <p:nvPr>
            <p:extLst>
              <p:ext uri="{D42A27DB-BD31-4B8C-83A1-F6EECF244321}">
                <p14:modId xmlns:p14="http://schemas.microsoft.com/office/powerpoint/2010/main" val="660379954"/>
              </p:ext>
            </p:extLst>
          </p:nvPr>
        </p:nvGraphicFramePr>
        <p:xfrm>
          <a:off x="1093694" y="519300"/>
          <a:ext cx="10212480" cy="5684276"/>
        </p:xfrm>
        <a:graphic>
          <a:graphicData uri="http://schemas.openxmlformats.org/drawingml/2006/table">
            <a:tbl>
              <a:tblPr firstRow="1" bandRow="1">
                <a:tableStyleId>{D7AC3CCA-C797-4891-BE02-D94E43425B78}</a:tableStyleId>
              </a:tblPr>
              <a:tblGrid>
                <a:gridCol w="2614671">
                  <a:extLst>
                    <a:ext uri="{9D8B030D-6E8A-4147-A177-3AD203B41FA5}">
                      <a16:colId xmlns:a16="http://schemas.microsoft.com/office/drawing/2014/main" val="2106050493"/>
                    </a:ext>
                  </a:extLst>
                </a:gridCol>
                <a:gridCol w="2532603">
                  <a:extLst>
                    <a:ext uri="{9D8B030D-6E8A-4147-A177-3AD203B41FA5}">
                      <a16:colId xmlns:a16="http://schemas.microsoft.com/office/drawing/2014/main" val="2879955204"/>
                    </a:ext>
                  </a:extLst>
                </a:gridCol>
                <a:gridCol w="2532603">
                  <a:extLst>
                    <a:ext uri="{9D8B030D-6E8A-4147-A177-3AD203B41FA5}">
                      <a16:colId xmlns:a16="http://schemas.microsoft.com/office/drawing/2014/main" val="252652549"/>
                    </a:ext>
                  </a:extLst>
                </a:gridCol>
                <a:gridCol w="2532603">
                  <a:extLst>
                    <a:ext uri="{9D8B030D-6E8A-4147-A177-3AD203B41FA5}">
                      <a16:colId xmlns:a16="http://schemas.microsoft.com/office/drawing/2014/main" val="4145169563"/>
                    </a:ext>
                  </a:extLst>
                </a:gridCol>
              </a:tblGrid>
              <a:tr h="1037446">
                <a:tc>
                  <a:txBody>
                    <a:bodyPr/>
                    <a:lstStyle/>
                    <a:p>
                      <a:pPr algn="ctr"/>
                      <a:r>
                        <a:rPr lang="en-IN" dirty="0"/>
                        <a:t> TITLE</a:t>
                      </a:r>
                    </a:p>
                  </a:txBody>
                  <a:tcPr/>
                </a:tc>
                <a:tc>
                  <a:txBody>
                    <a:bodyPr/>
                    <a:lstStyle/>
                    <a:p>
                      <a:pPr algn="ctr"/>
                      <a:r>
                        <a:rPr lang="en-IN" dirty="0"/>
                        <a:t>AUTHORS</a:t>
                      </a:r>
                    </a:p>
                  </a:txBody>
                  <a:tcPr/>
                </a:tc>
                <a:tc>
                  <a:txBody>
                    <a:bodyPr/>
                    <a:lstStyle/>
                    <a:p>
                      <a:pPr algn="ctr"/>
                      <a:r>
                        <a:rPr lang="en-IN" dirty="0"/>
                        <a:t>METHODOLOGY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LIMITATIONS</a:t>
                      </a:r>
                    </a:p>
                    <a:p>
                      <a:pPr algn="ctr"/>
                      <a:endParaRPr lang="en-IN" dirty="0"/>
                    </a:p>
                  </a:txBody>
                  <a:tcPr/>
                </a:tc>
                <a:extLst>
                  <a:ext uri="{0D108BD9-81ED-4DB2-BD59-A6C34878D82A}">
                    <a16:rowId xmlns:a16="http://schemas.microsoft.com/office/drawing/2014/main" val="125388209"/>
                  </a:ext>
                </a:extLst>
              </a:tr>
              <a:tr h="2418733">
                <a:tc>
                  <a:txBody>
                    <a:bodyPr/>
                    <a:lstStyle/>
                    <a:p>
                      <a:r>
                        <a:rPr lang="en-US" dirty="0"/>
                        <a:t>Prediction and Diagnosis of Liver Disease in Human Using Machine Learning</a:t>
                      </a:r>
                      <a:endParaRPr lang="en-IN" dirty="0"/>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Adekola</a:t>
                      </a:r>
                      <a:r>
                        <a:rPr lang="en-IN" dirty="0"/>
                        <a:t> </a:t>
                      </a:r>
                      <a:r>
                        <a:rPr lang="en-IN" dirty="0" err="1"/>
                        <a:t>Olubukola</a:t>
                      </a:r>
                      <a:r>
                        <a:rPr lang="en-IN" dirty="0"/>
                        <a:t> Daniel ,</a:t>
                      </a:r>
                      <a:r>
                        <a:rPr lang="en-IN" dirty="0" err="1"/>
                        <a:t>Ekanem</a:t>
                      </a:r>
                      <a:r>
                        <a:rPr lang="en-IN" dirty="0"/>
                        <a:t> </a:t>
                      </a:r>
                      <a:r>
                        <a:rPr lang="en-IN" dirty="0" err="1"/>
                        <a:t>Edikan</a:t>
                      </a:r>
                      <a:r>
                        <a:rPr lang="en-IN" dirty="0"/>
                        <a:t> </a:t>
                      </a:r>
                      <a:r>
                        <a:rPr lang="en-IN" dirty="0" err="1"/>
                        <a:t>Uwem</a:t>
                      </a:r>
                      <a:r>
                        <a:rPr lang="en-IN" dirty="0"/>
                        <a:t> , </a:t>
                      </a:r>
                      <a:r>
                        <a:rPr lang="en-IN" dirty="0" err="1"/>
                        <a:t>Omidiran</a:t>
                      </a:r>
                      <a:r>
                        <a:rPr lang="en-IN" dirty="0"/>
                        <a:t> Daniel </a:t>
                      </a:r>
                      <a:r>
                        <a:rPr lang="en-IN" dirty="0" err="1"/>
                        <a:t>Tolulope</a:t>
                      </a:r>
                      <a:endParaRPr lang="en-IN" dirty="0"/>
                    </a:p>
                  </a:txBody>
                  <a:tcPr>
                    <a:solidFill>
                      <a:schemeClr val="tx1"/>
                    </a:solidFill>
                  </a:tcPr>
                </a:tc>
                <a:tc>
                  <a:txBody>
                    <a:bodyPr/>
                    <a:lstStyle/>
                    <a:p>
                      <a:r>
                        <a:rPr lang="en-US" dirty="0"/>
                        <a:t>Utilizes large datasets collected by healthcare industries to automate the diagnosis of diseases</a:t>
                      </a:r>
                      <a:endParaRPr lang="en-IN" dirty="0"/>
                    </a:p>
                  </a:txBody>
                  <a:tcPr>
                    <a:solidFill>
                      <a:schemeClr val="tx1"/>
                    </a:solidFill>
                  </a:tcPr>
                </a:tc>
                <a:tc>
                  <a:txBody>
                    <a:bodyPr/>
                    <a:lstStyle/>
                    <a:p>
                      <a:r>
                        <a:rPr lang="en-US" dirty="0"/>
                        <a:t>A supervised learning algorithm was used, and one has to manually retrain the model every time</a:t>
                      </a:r>
                      <a:endParaRPr lang="en-IN" dirty="0"/>
                    </a:p>
                  </a:txBody>
                  <a:tcPr>
                    <a:solidFill>
                      <a:schemeClr val="tx1"/>
                    </a:solidFill>
                  </a:tcPr>
                </a:tc>
                <a:extLst>
                  <a:ext uri="{0D108BD9-81ED-4DB2-BD59-A6C34878D82A}">
                    <a16:rowId xmlns:a16="http://schemas.microsoft.com/office/drawing/2014/main" val="4053636194"/>
                  </a:ext>
                </a:extLst>
              </a:tr>
              <a:tr h="22280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Machine Learning Hybrid Model for the Prediction of Chronic Kidney Disease</a:t>
                      </a:r>
                    </a:p>
                    <a:p>
                      <a:endParaRPr lang="en-IN" dirty="0"/>
                    </a:p>
                  </a:txBody>
                  <a:tcPr>
                    <a:solidFill>
                      <a:schemeClr val="tx1"/>
                    </a:solidFill>
                  </a:tcPr>
                </a:tc>
                <a:tc>
                  <a:txBody>
                    <a:bodyPr/>
                    <a:lstStyle/>
                    <a:p>
                      <a:r>
                        <a:rPr lang="en-IN" sz="1800" b="0" i="0" kern="1200" dirty="0">
                          <a:solidFill>
                            <a:schemeClr val="dk1"/>
                          </a:solidFill>
                          <a:effectLst/>
                          <a:latin typeface="+mn-lt"/>
                          <a:ea typeface="+mn-ea"/>
                          <a:cs typeface="+mn-cs"/>
                        </a:rPr>
                        <a:t>Hira </a:t>
                      </a:r>
                      <a:r>
                        <a:rPr lang="en-IN" sz="1800" b="0" i="0" kern="1200" dirty="0" err="1">
                          <a:solidFill>
                            <a:schemeClr val="dk1"/>
                          </a:solidFill>
                          <a:effectLst/>
                          <a:latin typeface="+mn-lt"/>
                          <a:ea typeface="+mn-ea"/>
                          <a:cs typeface="+mn-cs"/>
                        </a:rPr>
                        <a:t>Khalid,Ajab</a:t>
                      </a:r>
                      <a:r>
                        <a:rPr lang="en-IN" sz="1800" b="0" i="0" kern="1200" dirty="0">
                          <a:solidFill>
                            <a:schemeClr val="dk1"/>
                          </a:solidFill>
                          <a:effectLst/>
                          <a:latin typeface="+mn-lt"/>
                          <a:ea typeface="+mn-ea"/>
                          <a:cs typeface="+mn-cs"/>
                        </a:rPr>
                        <a:t> </a:t>
                      </a:r>
                      <a:r>
                        <a:rPr lang="en-IN" sz="1800" b="0" i="0" kern="1200" dirty="0" err="1">
                          <a:solidFill>
                            <a:schemeClr val="dk1"/>
                          </a:solidFill>
                          <a:effectLst/>
                          <a:latin typeface="+mn-lt"/>
                          <a:ea typeface="+mn-ea"/>
                          <a:cs typeface="+mn-cs"/>
                        </a:rPr>
                        <a:t>Khan,Muhammad</a:t>
                      </a:r>
                      <a:r>
                        <a:rPr lang="en-IN" sz="1800" b="0" i="0" kern="1200" dirty="0">
                          <a:solidFill>
                            <a:schemeClr val="dk1"/>
                          </a:solidFill>
                          <a:effectLst/>
                          <a:latin typeface="+mn-lt"/>
                          <a:ea typeface="+mn-ea"/>
                          <a:cs typeface="+mn-cs"/>
                        </a:rPr>
                        <a:t> Zahid </a:t>
                      </a:r>
                      <a:r>
                        <a:rPr lang="en-IN" sz="1800" b="0" i="0" kern="1200" dirty="0" err="1">
                          <a:solidFill>
                            <a:schemeClr val="dk1"/>
                          </a:solidFill>
                          <a:effectLst/>
                          <a:latin typeface="+mn-lt"/>
                          <a:ea typeface="+mn-ea"/>
                          <a:cs typeface="+mn-cs"/>
                        </a:rPr>
                        <a:t>Khan,Gulzar</a:t>
                      </a:r>
                      <a:r>
                        <a:rPr lang="en-IN" sz="1800" b="0" i="0" kern="1200" dirty="0">
                          <a:solidFill>
                            <a:schemeClr val="dk1"/>
                          </a:solidFill>
                          <a:effectLst/>
                          <a:latin typeface="+mn-lt"/>
                          <a:ea typeface="+mn-ea"/>
                          <a:cs typeface="+mn-cs"/>
                        </a:rPr>
                        <a:t> Mehmood</a:t>
                      </a:r>
                      <a:br>
                        <a:rPr lang="en-IN" dirty="0"/>
                      </a:br>
                      <a:endParaRPr lang="en-IN" dirty="0"/>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Hybrid model consists of Gaussian </a:t>
                      </a:r>
                      <a:r>
                        <a:rPr lang="en-US" dirty="0" err="1"/>
                        <a:t>Na¨ıve</a:t>
                      </a:r>
                      <a:r>
                        <a:rPr lang="en-US" dirty="0"/>
                        <a:t> Bayes, gradient boosting, and decision tree</a:t>
                      </a:r>
                      <a:endParaRPr lang="en-IN" dirty="0"/>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Predicts only liver disease</a:t>
                      </a:r>
                    </a:p>
                    <a:p>
                      <a:endParaRPr lang="en-IN" dirty="0"/>
                    </a:p>
                  </a:txBody>
                  <a:tcPr>
                    <a:solidFill>
                      <a:schemeClr val="tx1"/>
                    </a:solidFill>
                  </a:tcPr>
                </a:tc>
                <a:extLst>
                  <a:ext uri="{0D108BD9-81ED-4DB2-BD59-A6C34878D82A}">
                    <a16:rowId xmlns:a16="http://schemas.microsoft.com/office/drawing/2014/main" val="927428347"/>
                  </a:ext>
                </a:extLst>
              </a:tr>
            </a:tbl>
          </a:graphicData>
        </a:graphic>
      </p:graphicFrame>
    </p:spTree>
    <p:extLst>
      <p:ext uri="{BB962C8B-B14F-4D97-AF65-F5344CB8AC3E}">
        <p14:creationId xmlns:p14="http://schemas.microsoft.com/office/powerpoint/2010/main" val="931863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5355-8ECB-EC22-4544-EDDB468886BA}"/>
              </a:ext>
            </a:extLst>
          </p:cNvPr>
          <p:cNvSpPr>
            <a:spLocks noGrp="1"/>
          </p:cNvSpPr>
          <p:nvPr>
            <p:ph type="title"/>
          </p:nvPr>
        </p:nvSpPr>
        <p:spPr>
          <a:xfrm>
            <a:off x="1141413" y="618518"/>
            <a:ext cx="9905998" cy="1000732"/>
          </a:xfrm>
        </p:spPr>
        <p:txBody>
          <a:bodyPr/>
          <a:lstStyle/>
          <a:p>
            <a:r>
              <a:rPr lang="en-IN" dirty="0">
                <a:solidFill>
                  <a:schemeClr val="bg1"/>
                </a:solidFill>
              </a:rPr>
              <a:t>objective</a:t>
            </a:r>
          </a:p>
        </p:txBody>
      </p:sp>
      <p:sp>
        <p:nvSpPr>
          <p:cNvPr id="3" name="Content Placeholder 2">
            <a:extLst>
              <a:ext uri="{FF2B5EF4-FFF2-40B4-BE49-F238E27FC236}">
                <a16:creationId xmlns:a16="http://schemas.microsoft.com/office/drawing/2014/main" id="{FE353DCC-FC8A-8749-7695-06F1057943F7}"/>
              </a:ext>
            </a:extLst>
          </p:cNvPr>
          <p:cNvSpPr>
            <a:spLocks noGrp="1"/>
          </p:cNvSpPr>
          <p:nvPr>
            <p:ph idx="1"/>
          </p:nvPr>
        </p:nvSpPr>
        <p:spPr>
          <a:xfrm>
            <a:off x="1052326" y="1754186"/>
            <a:ext cx="9905999" cy="3989995"/>
          </a:xfrm>
        </p:spPr>
        <p:txBody>
          <a:bodyPr>
            <a:normAutofit fontScale="70000" lnSpcReduction="20000"/>
          </a:bodyPr>
          <a:lstStyle/>
          <a:p>
            <a:pPr marL="0" indent="0">
              <a:buNone/>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main aim  is to implement an effective machine learning algorithm to predict and diagnose the occurrence of liver failure and kidney diseases in humans in order to eliminate the use of manual methods of analysis .</a:t>
            </a:r>
          </a:p>
          <a:p>
            <a:pPr marL="0" indent="0">
              <a:buNone/>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The objectives o include: </a:t>
            </a:r>
          </a:p>
          <a:p>
            <a:pPr marL="457200" indent="-457200">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obtain data on signs and symptoms of liver diseases in humans and to transform the stated factors into a suitable form for system coding. </a:t>
            </a:r>
          </a:p>
          <a:p>
            <a:pPr marL="457200" indent="-457200">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model a  network that can predict the occurrence of liver disease based on the data set provided. </a:t>
            </a:r>
          </a:p>
          <a:p>
            <a:pPr marL="457200" indent="-457200">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To implement an automated medical diagnosing system for early detection of liver failure and kidney disease using a single system at a time . </a:t>
            </a:r>
          </a:p>
          <a:p>
            <a:pPr marL="0" indent="0">
              <a:buNone/>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Significance </a:t>
            </a:r>
          </a:p>
          <a:p>
            <a:pPr marL="0" indent="0">
              <a:buNone/>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output  would mitigate late and incorrect prediction and diagnosis, which would save more lives. </a:t>
            </a:r>
            <a:endPar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2362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B0E2-41CB-FB49-EEEC-CB9458B0627B}"/>
              </a:ext>
            </a:extLst>
          </p:cNvPr>
          <p:cNvSpPr>
            <a:spLocks noGrp="1"/>
          </p:cNvSpPr>
          <p:nvPr>
            <p:ph type="title"/>
          </p:nvPr>
        </p:nvSpPr>
        <p:spPr>
          <a:xfrm>
            <a:off x="1141413" y="618518"/>
            <a:ext cx="9905998" cy="753082"/>
          </a:xfrm>
        </p:spPr>
        <p:txBody>
          <a:bodyPr/>
          <a:lstStyle/>
          <a:p>
            <a:r>
              <a:rPr lang="en-IN" dirty="0">
                <a:solidFill>
                  <a:schemeClr val="bg1">
                    <a:lumMod val="95000"/>
                    <a:lumOff val="5000"/>
                  </a:schemeClr>
                </a:solidFill>
              </a:rPr>
              <a:t>PROPOSED SYSTEM</a:t>
            </a:r>
          </a:p>
        </p:txBody>
      </p:sp>
      <p:sp>
        <p:nvSpPr>
          <p:cNvPr id="3" name="Content Placeholder 2">
            <a:extLst>
              <a:ext uri="{FF2B5EF4-FFF2-40B4-BE49-F238E27FC236}">
                <a16:creationId xmlns:a16="http://schemas.microsoft.com/office/drawing/2014/main" id="{A5F09390-D19F-0D39-DCA4-D00F7C41C7A5}"/>
              </a:ext>
            </a:extLst>
          </p:cNvPr>
          <p:cNvSpPr>
            <a:spLocks noGrp="1"/>
          </p:cNvSpPr>
          <p:nvPr>
            <p:ph idx="1"/>
          </p:nvPr>
        </p:nvSpPr>
        <p:spPr>
          <a:xfrm>
            <a:off x="1141412" y="1819275"/>
            <a:ext cx="9905999" cy="3971926"/>
          </a:xfrm>
        </p:spPr>
        <p:txBody>
          <a:bodyPr>
            <a:normAutofit fontScale="92500" lnSpcReduction="10000"/>
          </a:bodyPr>
          <a:lstStyle/>
          <a:p>
            <a:pPr marL="0" indent="0" algn="just" rtl="0" eaLnBrk="1" fontAlgn="t" latinLnBrk="0" hangingPunct="1">
              <a:lnSpc>
                <a:spcPct val="150000"/>
              </a:lnSpc>
              <a:spcBef>
                <a:spcPts val="0"/>
              </a:spcBef>
              <a:spcAft>
                <a:spcPts val="0"/>
              </a:spcAft>
              <a:buNone/>
              <a:tabLst>
                <a:tab pos="2057400" algn="l"/>
              </a:tabLst>
            </a:pPr>
            <a:r>
              <a:rPr lang="en-US" sz="1800" i="0" u="none" strike="noStrike" kern="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 proposed a system to develop the project using machine learning algorithm. Recently, Machine learning and Artificial intelligence has plays a big role in various industries for their improvement and development. So we tried to implement machine learning algorithm to diagnosis the Cirrhosis and kidney disease </a:t>
            </a:r>
            <a:r>
              <a:rPr lang="en-US" sz="1800" i="0" u="none" strike="noStrike" kern="12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disease</a:t>
            </a:r>
            <a:r>
              <a:rPr lang="en-US" sz="1800" i="0" u="none" strike="noStrike" kern="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 collected the previous record of patient who had the Cirrhosis and kidney disease </a:t>
            </a:r>
            <a:r>
              <a:rPr lang="en-US" sz="1800" i="0" u="none" strike="noStrike" kern="12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disease</a:t>
            </a:r>
            <a:r>
              <a:rPr lang="en-US" sz="1800" i="0" u="none" strike="noStrike" kern="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who does had the disease and those who had symptoms. By collection of those peoples information our machine is tried to identifies the pattern of the datasets by various performing calculations. After identifies the pattern using various machine learning algorithm the model can able to predict the instance based on previous </a:t>
            </a:r>
            <a:r>
              <a:rPr lang="en-US" sz="1800" i="0" u="none" strike="noStrike" kern="12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information.The</a:t>
            </a:r>
            <a:r>
              <a:rPr lang="en-US" sz="1800" i="0" u="none" strike="noStrike" kern="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user can login using their credentials and they can add their data in our database and they can check whether they have chance of having liver cirrhosis and kidney disease by providing essential details .So that the user can predict liver cirrhosis and kidney disease in the early stage itself.</a:t>
            </a:r>
            <a:endParaRPr lang="en-IN" sz="1800" b="0" i="0" u="none" strike="noStrike"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96887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4B92-43F4-804D-4ADC-8012CC32E262}"/>
              </a:ext>
            </a:extLst>
          </p:cNvPr>
          <p:cNvSpPr>
            <a:spLocks noGrp="1"/>
          </p:cNvSpPr>
          <p:nvPr>
            <p:ph type="title"/>
          </p:nvPr>
        </p:nvSpPr>
        <p:spPr>
          <a:xfrm>
            <a:off x="1141413" y="242048"/>
            <a:ext cx="9905998" cy="574630"/>
          </a:xfrm>
        </p:spPr>
        <p:txBody>
          <a:bodyPr>
            <a:normAutofit fontScale="90000"/>
          </a:bodyPr>
          <a:lstStyle/>
          <a:p>
            <a:r>
              <a:rPr lang="en-IN" dirty="0">
                <a:solidFill>
                  <a:schemeClr val="bg1"/>
                </a:solidFill>
              </a:rPr>
              <a:t>HARDWARE REQUIREMENTS     SOFTWARE REQUIREMENTS</a:t>
            </a:r>
          </a:p>
        </p:txBody>
      </p:sp>
      <p:sp>
        <p:nvSpPr>
          <p:cNvPr id="3" name="Content Placeholder 2">
            <a:extLst>
              <a:ext uri="{FF2B5EF4-FFF2-40B4-BE49-F238E27FC236}">
                <a16:creationId xmlns:a16="http://schemas.microsoft.com/office/drawing/2014/main" id="{3067DDC6-CC4F-9BF4-8D51-6F31D0D05052}"/>
              </a:ext>
            </a:extLst>
          </p:cNvPr>
          <p:cNvSpPr>
            <a:spLocks noGrp="1"/>
          </p:cNvSpPr>
          <p:nvPr>
            <p:ph idx="1"/>
          </p:nvPr>
        </p:nvSpPr>
        <p:spPr>
          <a:xfrm>
            <a:off x="1141412" y="1416424"/>
            <a:ext cx="4631859" cy="2581835"/>
          </a:xfrm>
        </p:spPr>
        <p:txBody>
          <a:bodyPr>
            <a:normAutofit fontScale="92500"/>
          </a:bodyPr>
          <a:lstStyle/>
          <a:p>
            <a:pPr marL="0" indent="0">
              <a:buNone/>
            </a:pPr>
            <a:r>
              <a:rPr lang="en-IN" dirty="0">
                <a:solidFill>
                  <a:schemeClr val="bg1"/>
                </a:solidFill>
                <a:latin typeface="Times New Roman" panose="02020603050405020304" pitchFamily="18" charset="0"/>
                <a:cs typeface="Times New Roman" panose="02020603050405020304" pitchFamily="18" charset="0"/>
              </a:rPr>
              <a:t>            Processor   : Pentium IV/III</a:t>
            </a:r>
          </a:p>
          <a:p>
            <a:pPr marL="0" indent="0">
              <a:buNone/>
            </a:pPr>
            <a:endParaRPr lang="en-AU" dirty="0">
              <a:solidFill>
                <a:schemeClr val="bg1"/>
              </a:solidFill>
              <a:latin typeface="Times New Roman" panose="02020603050405020304" pitchFamily="18" charset="0"/>
              <a:cs typeface="Times New Roman" panose="02020603050405020304" pitchFamily="18" charset="0"/>
            </a:endParaRPr>
          </a:p>
          <a:p>
            <a:pPr marL="0" indent="0">
              <a:buNone/>
            </a:pPr>
            <a:r>
              <a:rPr lang="en-IN" dirty="0">
                <a:solidFill>
                  <a:schemeClr val="bg1"/>
                </a:solidFill>
                <a:latin typeface="Times New Roman" panose="02020603050405020304" pitchFamily="18" charset="0"/>
                <a:cs typeface="Times New Roman" panose="02020603050405020304" pitchFamily="18" charset="0"/>
              </a:rPr>
              <a:t>         Hard disk   : minimum 80 GB</a:t>
            </a:r>
          </a:p>
          <a:p>
            <a:pPr marL="0" indent="0">
              <a:buNone/>
            </a:pPr>
            <a:endParaRPr lang="en-AU" dirty="0">
              <a:solidFill>
                <a:schemeClr val="bg1"/>
              </a:solidFill>
              <a:latin typeface="Times New Roman" panose="02020603050405020304" pitchFamily="18" charset="0"/>
              <a:cs typeface="Times New Roman" panose="02020603050405020304" pitchFamily="18" charset="0"/>
            </a:endParaRPr>
          </a:p>
          <a:p>
            <a:pPr marL="0" indent="0">
              <a:buNone/>
            </a:pPr>
            <a:r>
              <a:rPr lang="en-IN" dirty="0">
                <a:solidFill>
                  <a:schemeClr val="bg1"/>
                </a:solidFill>
                <a:latin typeface="Times New Roman" panose="02020603050405020304" pitchFamily="18" charset="0"/>
                <a:cs typeface="Times New Roman" panose="02020603050405020304" pitchFamily="18" charset="0"/>
              </a:rPr>
              <a:t>	RAM      : minimum 4 GB</a:t>
            </a:r>
            <a:endParaRPr lang="en-AU"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7EBE03F-8E98-79CA-DFB4-7C3482871FB9}"/>
              </a:ext>
            </a:extLst>
          </p:cNvPr>
          <p:cNvSpPr txBox="1"/>
          <p:nvPr/>
        </p:nvSpPr>
        <p:spPr>
          <a:xfrm>
            <a:off x="6418730" y="1533610"/>
            <a:ext cx="5074023" cy="3375283"/>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FRONT END 	:       </a:t>
            </a: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HTML,CSS,</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DJANGO</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BACK END	: 	 </a:t>
            </a: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PYTHON</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DATABASE	: 	MYSQL 5.5</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OPERATING SYSTEM   :  	 WINDOWS 7</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IDE	 :	 </a:t>
            </a: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ANACONDA WITH JUPYTER NOTEBOOK</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solidFill>
                <a:schemeClr val="bg1"/>
              </a:solidFill>
            </a:endParaRPr>
          </a:p>
        </p:txBody>
      </p:sp>
      <p:cxnSp>
        <p:nvCxnSpPr>
          <p:cNvPr id="16" name="Straight Connector 15">
            <a:extLst>
              <a:ext uri="{FF2B5EF4-FFF2-40B4-BE49-F238E27FC236}">
                <a16:creationId xmlns:a16="http://schemas.microsoft.com/office/drawing/2014/main" id="{224A31E6-656A-C004-4AB8-A83AE42E741E}"/>
              </a:ext>
            </a:extLst>
          </p:cNvPr>
          <p:cNvCxnSpPr>
            <a:cxnSpLocks/>
          </p:cNvCxnSpPr>
          <p:nvPr/>
        </p:nvCxnSpPr>
        <p:spPr>
          <a:xfrm>
            <a:off x="6096000" y="412376"/>
            <a:ext cx="0" cy="53967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71612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1180</TotalTime>
  <Words>2820</Words>
  <Application>Microsoft Office PowerPoint</Application>
  <PresentationFormat>Widescreen</PresentationFormat>
  <Paragraphs>193</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Bahnschrift SemiBold</vt:lpstr>
      <vt:lpstr>Calibri</vt:lpstr>
      <vt:lpstr>Courier New</vt:lpstr>
      <vt:lpstr>Symbol</vt:lpstr>
      <vt:lpstr>Times New Roman</vt:lpstr>
      <vt:lpstr>Tw Cen MT</vt:lpstr>
      <vt:lpstr>Circuit</vt:lpstr>
      <vt:lpstr>PREDICTION OF LIVER CIRRHOSIS  AND                    KIDNEY DISEASE </vt:lpstr>
      <vt:lpstr>ABSTRACT</vt:lpstr>
      <vt:lpstr>Existing system</vt:lpstr>
      <vt:lpstr>Literature Survey</vt:lpstr>
      <vt:lpstr>PowerPoint Presentation</vt:lpstr>
      <vt:lpstr>PowerPoint Presentation</vt:lpstr>
      <vt:lpstr>objective</vt:lpstr>
      <vt:lpstr>PROPOSED SYSTEM</vt:lpstr>
      <vt:lpstr>HARDWARE REQUIREMENTS     SOFTWARE REQUIREMENTS</vt:lpstr>
      <vt:lpstr>SYSTEM ARCHITECTURE</vt:lpstr>
      <vt:lpstr>DATASET DESCRIPTION</vt:lpstr>
      <vt:lpstr>PowerPoint Presentation</vt:lpstr>
      <vt:lpstr>PowerPoint Presentation</vt:lpstr>
      <vt:lpstr>Use case diagram</vt:lpstr>
      <vt:lpstr>PowerPoint Presentation</vt:lpstr>
      <vt:lpstr>modules</vt:lpstr>
      <vt:lpstr>Data  Pre-processing</vt:lpstr>
      <vt:lpstr>DATA  ANALYSIS  and  data  VISUALIZATION</vt:lpstr>
      <vt:lpstr>PowerPoint Presentation</vt:lpstr>
      <vt:lpstr>PowerPoint Presentation</vt:lpstr>
      <vt:lpstr>PowerPoint Presentation</vt:lpstr>
      <vt:lpstr>RANDOM FOREST ALGORITHM</vt:lpstr>
      <vt:lpstr>PowerPoint Presentation</vt:lpstr>
      <vt:lpstr>PowerPoint Presentation</vt:lpstr>
      <vt:lpstr>GRADIENT BOOST ALGORITHM</vt:lpstr>
      <vt:lpstr>PowerPoint Presentation</vt:lpstr>
      <vt:lpstr>PowerPoint Presentation</vt:lpstr>
      <vt:lpstr>DEPLOYMENT</vt:lpstr>
      <vt:lpstr>PowerPoint Presentation</vt:lpstr>
      <vt:lpstr>PowerPoint Presentation</vt:lpstr>
      <vt:lpstr>PowerPoint Presentation</vt:lpstr>
      <vt:lpstr>PowerPoint Presentation</vt:lpstr>
      <vt:lpstr>CONCLUSION</vt:lpstr>
      <vt:lpstr>Future work</vt:lpstr>
      <vt:lpstr>BASE PAPER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OBJECTION BY CRIMINAL TO POLICE HEADQUARTERS SHORT A WAY SET CASUALTY</dc:title>
  <dc:creator>Mohana priya Rajaganapathy</dc:creator>
  <cp:lastModifiedBy>Indhumathi V</cp:lastModifiedBy>
  <cp:revision>28</cp:revision>
  <dcterms:created xsi:type="dcterms:W3CDTF">2023-12-19T10:10:59Z</dcterms:created>
  <dcterms:modified xsi:type="dcterms:W3CDTF">2024-03-25T04:52:31Z</dcterms:modified>
</cp:coreProperties>
</file>